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8" r:id="rId2"/>
    <p:sldId id="285" r:id="rId3"/>
    <p:sldId id="290" r:id="rId4"/>
    <p:sldId id="291" r:id="rId5"/>
    <p:sldId id="302" r:id="rId6"/>
    <p:sldId id="275" r:id="rId7"/>
    <p:sldId id="292" r:id="rId8"/>
    <p:sldId id="297" r:id="rId9"/>
    <p:sldId id="282" r:id="rId10"/>
    <p:sldId id="272" r:id="rId11"/>
    <p:sldId id="273" r:id="rId12"/>
    <p:sldId id="303" r:id="rId13"/>
    <p:sldId id="296" r:id="rId14"/>
    <p:sldId id="301" r:id="rId15"/>
    <p:sldId id="295" r:id="rId16"/>
    <p:sldId id="293" r:id="rId17"/>
    <p:sldId id="286" r:id="rId18"/>
    <p:sldId id="294" r:id="rId19"/>
    <p:sldId id="280" r:id="rId20"/>
    <p:sldId id="284"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2FE7516-C955-6748-A76E-939FB1FBF974}">
          <p14:sldIdLst>
            <p14:sldId id="298"/>
            <p14:sldId id="285"/>
            <p14:sldId id="290"/>
          </p14:sldIdLst>
        </p14:section>
        <p14:section name="1. システム俯瞰" id="{F5AD50FE-61F2-164D-B38D-21F6EA257E5D}">
          <p14:sldIdLst>
            <p14:sldId id="291"/>
            <p14:sldId id="302"/>
            <p14:sldId id="275"/>
          </p14:sldIdLst>
        </p14:section>
        <p14:section name="ARアプリ" id="{C9A5E5C8-4F70-324A-806F-1BEF14A995D1}">
          <p14:sldIdLst>
            <p14:sldId id="292"/>
            <p14:sldId id="297"/>
            <p14:sldId id="282"/>
            <p14:sldId id="272"/>
            <p14:sldId id="273"/>
            <p14:sldId id="303"/>
            <p14:sldId id="296"/>
            <p14:sldId id="301"/>
            <p14:sldId id="295"/>
          </p14:sldIdLst>
        </p14:section>
        <p14:section name="管理画面" id="{7C6F1969-A921-EE44-A760-78D5916742BB}">
          <p14:sldIdLst>
            <p14:sldId id="293"/>
            <p14:sldId id="286"/>
          </p14:sldIdLst>
        </p14:section>
        <p14:section name="開発プロジェクト" id="{3457F1A2-B541-FD4D-8B28-691C858CA5C3}">
          <p14:sldIdLst>
            <p14:sldId id="294"/>
            <p14:sldId id="280"/>
            <p14:sldId id="284"/>
            <p14:sldId id="283"/>
          </p14:sldIdLst>
        </p14:section>
      </p14:sectionLst>
    </p:ext>
    <p:ext uri="{EFAFB233-063F-42B5-8137-9DF3F51BA10A}">
      <p15:sldGuideLst xmlns:p15="http://schemas.microsoft.com/office/powerpoint/2012/main" xmlns="">
        <p15:guide id="1" orient="horz" pos="618" userDrawn="1">
          <p15:clr>
            <a:srgbClr val="A4A3A4"/>
          </p15:clr>
        </p15:guide>
        <p15:guide id="2" pos="24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0E7"/>
    <a:srgbClr val="14A1E7"/>
    <a:srgbClr val="00A0E7"/>
    <a:srgbClr val="0066FF"/>
    <a:srgbClr val="A53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8" autoAdjust="0"/>
    <p:restoredTop sz="94660"/>
  </p:normalViewPr>
  <p:slideViewPr>
    <p:cSldViewPr snapToGrid="0" showGuides="1">
      <p:cViewPr varScale="1">
        <p:scale>
          <a:sx n="88" d="100"/>
          <a:sy n="88" d="100"/>
        </p:scale>
        <p:origin x="-104" y="-240"/>
      </p:cViewPr>
      <p:guideLst>
        <p:guide orient="horz" pos="618"/>
        <p:guide pos="24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02444-3DC1-4369-B2A8-A46D63EF03AF}" type="datetimeFigureOut">
              <a:rPr kumimoji="1" lang="ja-JP" altLang="en-US" smtClean="0"/>
              <a:t>20/09/14</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9DA1DB-F4DE-4721-B9C7-644687E211D9}" type="slidenum">
              <a:rPr kumimoji="1" lang="ja-JP" altLang="en-US" smtClean="0"/>
              <a:t>‹#›</a:t>
            </a:fld>
            <a:endParaRPr kumimoji="1" lang="ja-JP" altLang="en-US" dirty="0"/>
          </a:p>
        </p:txBody>
      </p:sp>
    </p:spTree>
    <p:extLst>
      <p:ext uri="{BB962C8B-B14F-4D97-AF65-F5344CB8AC3E}">
        <p14:creationId xmlns:p14="http://schemas.microsoft.com/office/powerpoint/2010/main" val="2262572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970376" y="1489364"/>
            <a:ext cx="8915399" cy="2262781"/>
          </a:xfrm>
          <a:prstGeom prst="rect">
            <a:avLst/>
          </a:prstGeo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970376" y="3752144"/>
            <a:ext cx="8915399" cy="588948"/>
          </a:xfrm>
          <a:prstGeom prst="rect">
            <a:avLst/>
          </a:prstGeo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Tree>
    <p:extLst>
      <p:ext uri="{BB962C8B-B14F-4D97-AF65-F5344CB8AC3E}">
        <p14:creationId xmlns:p14="http://schemas.microsoft.com/office/powerpoint/2010/main" val="26657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8" name="Freeform 11"/>
          <p:cNvSpPr/>
          <p:nvPr/>
        </p:nvSpPr>
        <p:spPr bwMode="auto">
          <a:xfrm flipV="1">
            <a:off x="0" y="-3"/>
            <a:ext cx="1138843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A0E7"/>
          </a:solidFill>
          <a:ln>
            <a:noFill/>
          </a:ln>
        </p:spPr>
      </p:sp>
      <p:sp>
        <p:nvSpPr>
          <p:cNvPr id="2" name="Title 1"/>
          <p:cNvSpPr>
            <a:spLocks noGrp="1"/>
          </p:cNvSpPr>
          <p:nvPr>
            <p:ph type="title"/>
          </p:nvPr>
        </p:nvSpPr>
        <p:spPr>
          <a:xfrm>
            <a:off x="193964" y="41560"/>
            <a:ext cx="9439563" cy="424169"/>
          </a:xfrm>
          <a:prstGeom prst="rect">
            <a:avLst/>
          </a:prstGeom>
        </p:spPr>
        <p:txBody>
          <a:bodyPr>
            <a:noAutofit/>
          </a:bodyPr>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75149" y="548856"/>
            <a:ext cx="11753029" cy="5861025"/>
          </a:xfrm>
          <a:prstGeom prst="rect">
            <a:avLst/>
          </a:prstGeom>
        </p:spPr>
        <p:txBody>
          <a:bodyPr/>
          <a:lstStyle>
            <a:lvl1pPr marL="342900" indent="-342900">
              <a:buClr>
                <a:srgbClr val="00A0E7"/>
              </a:buClr>
              <a:buFont typeface="Wingdings" panose="05000000000000000000" pitchFamily="2" charset="2"/>
              <a:buChar char="Ø"/>
              <a:defRPr/>
            </a:lvl1pPr>
            <a:lvl2pPr marL="800100" indent="-342900">
              <a:buClr>
                <a:srgbClr val="00A0E7"/>
              </a:buClr>
              <a:buFont typeface="Wingdings" panose="05000000000000000000" pitchFamily="2" charset="2"/>
              <a:buChar char="Ø"/>
              <a:defRPr/>
            </a:lvl2pPr>
            <a:lvl3pPr marL="1257300" indent="-342900">
              <a:buClr>
                <a:srgbClr val="00A0E7"/>
              </a:buClr>
              <a:buFont typeface="Wingdings" panose="05000000000000000000" pitchFamily="2" charset="2"/>
              <a:buChar char="Ø"/>
              <a:defRPr/>
            </a:lvl3pPr>
            <a:lvl4pPr marL="1600200" indent="-228600">
              <a:buClr>
                <a:srgbClr val="00A0E7"/>
              </a:buClr>
              <a:buFont typeface="Wingdings" panose="05000000000000000000" pitchFamily="2" charset="2"/>
              <a:buChar char="Ø"/>
              <a:defRPr/>
            </a:lvl4pPr>
            <a:lvl5pPr marL="2057400" indent="-228600">
              <a:buClr>
                <a:srgbClr val="00A0E7"/>
              </a:buClr>
              <a:buFont typeface="Wingdings" panose="05000000000000000000" pitchFamily="2" charset="2"/>
              <a:buChar char="Ø"/>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12"/>
          </p:nvPr>
        </p:nvSpPr>
        <p:spPr>
          <a:xfrm>
            <a:off x="11248411" y="6525338"/>
            <a:ext cx="779767" cy="263389"/>
          </a:xfrm>
          <a:prstGeom prst="rect">
            <a:avLst/>
          </a:prstGeom>
        </p:spPr>
        <p:txBody>
          <a:bodyPr/>
          <a:lstStyle>
            <a:lvl1pPr algn="r">
              <a:defRPr sz="1400"/>
            </a:lvl1pPr>
          </a:lstStyle>
          <a:p>
            <a:fld id="{FC7FC04C-4975-46EC-A609-F7DE0D5B1B51}" type="slidenum">
              <a:rPr kumimoji="1" lang="ja-JP" altLang="en-US" smtClean="0"/>
              <a:pPr/>
              <a:t>‹#›</a:t>
            </a:fld>
            <a:endParaRPr kumimoji="1" lang="ja-JP" altLang="en-US" dirty="0"/>
          </a:p>
        </p:txBody>
      </p:sp>
    </p:spTree>
    <p:extLst>
      <p:ext uri="{BB962C8B-B14F-4D97-AF65-F5344CB8AC3E}">
        <p14:creationId xmlns:p14="http://schemas.microsoft.com/office/powerpoint/2010/main" val="40409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72485" y="1960200"/>
            <a:ext cx="8915399" cy="1468800"/>
          </a:xfrm>
          <a:prstGeom prst="rect">
            <a:avLst/>
          </a:prstGeo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72485" y="3431579"/>
            <a:ext cx="8915399" cy="860400"/>
          </a:xfrm>
          <a:prstGeom prst="rect">
            <a:avLst/>
          </a:prstGeo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Tree>
    <p:extLst>
      <p:ext uri="{BB962C8B-B14F-4D97-AF65-F5344CB8AC3E}">
        <p14:creationId xmlns:p14="http://schemas.microsoft.com/office/powerpoint/2010/main" val="178311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82880" cy="6858000"/>
          </a:xfrm>
          <a:prstGeom prst="rect">
            <a:avLst/>
          </a:prstGeom>
          <a:solidFill>
            <a:srgbClr val="00A0E7"/>
          </a:solidFill>
          <a:ln>
            <a:noFill/>
          </a:ln>
          <a:effectLst/>
        </p:spPr>
        <p:style>
          <a:lnRef idx="1">
            <a:schemeClr val="accent1"/>
          </a:lnRef>
          <a:fillRef idx="3">
            <a:schemeClr val="accent1"/>
          </a:fillRef>
          <a:effectRef idx="2">
            <a:schemeClr val="accent1"/>
          </a:effectRef>
          <a:fontRef idx="minor">
            <a:schemeClr val="lt1"/>
          </a:fontRef>
        </p:style>
      </p:sp>
      <p:sp>
        <p:nvSpPr>
          <p:cNvPr id="39" name="テキスト ボックス 38">
            <a:extLst>
              <a:ext uri="{FF2B5EF4-FFF2-40B4-BE49-F238E27FC236}">
                <a16:creationId xmlns:a16="http://schemas.microsoft.com/office/drawing/2014/main" xmlns="" id="{09B1180D-AEEF-4A49-9AD0-F593D895B80A}"/>
              </a:ext>
            </a:extLst>
          </p:cNvPr>
          <p:cNvSpPr txBox="1"/>
          <p:nvPr userDrawn="1"/>
        </p:nvSpPr>
        <p:spPr>
          <a:xfrm>
            <a:off x="182880" y="6596390"/>
            <a:ext cx="951152" cy="261610"/>
          </a:xfrm>
          <a:prstGeom prst="rect">
            <a:avLst/>
          </a:prstGeom>
          <a:noFill/>
        </p:spPr>
        <p:txBody>
          <a:bodyPr wrap="none" rtlCol="0">
            <a:spAutoFit/>
          </a:bodyPr>
          <a:lstStyle/>
          <a:p>
            <a:r>
              <a:rPr kumimoji="1" lang="en-US" altLang="ja-JP" sz="1100" dirty="0">
                <a:solidFill>
                  <a:srgbClr val="00A0E7"/>
                </a:solidFill>
              </a:rPr>
              <a:t>© </a:t>
            </a:r>
            <a:r>
              <a:rPr kumimoji="1" lang="en-US" altLang="ja-JP" sz="1100" dirty="0" smtClean="0">
                <a:solidFill>
                  <a:srgbClr val="00A0E7"/>
                </a:solidFill>
              </a:rPr>
              <a:t>Ms</a:t>
            </a:r>
            <a:r>
              <a:rPr kumimoji="1" lang="ja-JP" altLang="en-US" sz="1100" dirty="0" smtClean="0">
                <a:solidFill>
                  <a:srgbClr val="00A0E7"/>
                </a:solidFill>
              </a:rPr>
              <a:t> </a:t>
            </a:r>
            <a:r>
              <a:rPr kumimoji="1" lang="en-US" altLang="ja-JP" sz="1100" dirty="0">
                <a:solidFill>
                  <a:srgbClr val="00A0E7"/>
                </a:solidFill>
              </a:rPr>
              <a:t>2019</a:t>
            </a:r>
            <a:r>
              <a:rPr kumimoji="1" lang="ja-JP" altLang="en-US" sz="1100" dirty="0">
                <a:solidFill>
                  <a:srgbClr val="00A0E7"/>
                </a:solidFill>
              </a:rPr>
              <a:t> </a:t>
            </a:r>
            <a:r>
              <a:rPr kumimoji="1" lang="en-US" altLang="ja-JP" sz="1100" dirty="0">
                <a:solidFill>
                  <a:srgbClr val="00A0E7"/>
                </a:solidFill>
              </a:rPr>
              <a:t>-</a:t>
            </a:r>
          </a:p>
        </p:txBody>
      </p:sp>
    </p:spTree>
    <p:extLst>
      <p:ext uri="{BB962C8B-B14F-4D97-AF65-F5344CB8AC3E}">
        <p14:creationId xmlns:p14="http://schemas.microsoft.com/office/powerpoint/2010/main" val="4662675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dt="0"/>
  <p:txStyles>
    <p:title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taro.com/hash/" TargetMode="External"/><Relationship Id="rId3" Type="http://schemas.openxmlformats.org/officeDocument/2006/relationships/hyperlink" Target="https://barcode-place.azurewebsites.net/Barcode/ja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46" Type="http://schemas.openxmlformats.org/officeDocument/2006/relationships/image" Target="../media/image13.png"/><Relationship Id="rId47" Type="http://schemas.openxmlformats.org/officeDocument/2006/relationships/image" Target="../media/image14.png"/><Relationship Id="rId48" Type="http://schemas.openxmlformats.org/officeDocument/2006/relationships/image" Target="../media/image15.png"/><Relationship Id="rId23" Type="http://schemas.openxmlformats.org/officeDocument/2006/relationships/image" Target="../media/image14.svg"/><Relationship Id="rId24" Type="http://schemas.openxmlformats.org/officeDocument/2006/relationships/image" Target="../media/image1166.svg"/><Relationship Id="rId25" Type="http://schemas.openxmlformats.org/officeDocument/2006/relationships/image" Target="../media/image512.svg"/><Relationship Id="rId29" Type="http://schemas.openxmlformats.org/officeDocument/2006/relationships/image" Target="../media/image91.svg"/><Relationship Id="rId50" Type="http://schemas.openxmlformats.org/officeDocument/2006/relationships/image" Target="../media/image1276.svg"/><Relationship Id="rId51" Type="http://schemas.openxmlformats.org/officeDocument/2006/relationships/image" Target="../media/image16.png"/><Relationship Id="rId5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png"/><Relationship Id="rId30" Type="http://schemas.openxmlformats.org/officeDocument/2006/relationships/image" Target="../media/image3.png"/><Relationship Id="rId31" Type="http://schemas.openxmlformats.org/officeDocument/2006/relationships/image" Target="../media/image28.svg"/><Relationship Id="rId32" Type="http://schemas.openxmlformats.org/officeDocument/2006/relationships/image" Target="../media/image4.png"/><Relationship Id="rId33" Type="http://schemas.openxmlformats.org/officeDocument/2006/relationships/image" Target="../media/image5.png"/><Relationship Id="rId34" Type="http://schemas.openxmlformats.org/officeDocument/2006/relationships/image" Target="../media/image6.png"/><Relationship Id="rId35" Type="http://schemas.openxmlformats.org/officeDocument/2006/relationships/image" Target="../media/image7.png"/><Relationship Id="rId36" Type="http://schemas.openxmlformats.org/officeDocument/2006/relationships/image" Target="../media/image8.png"/><Relationship Id="rId37" Type="http://schemas.openxmlformats.org/officeDocument/2006/relationships/image" Target="../media/image9.png"/><Relationship Id="rId6" Type="http://schemas.openxmlformats.org/officeDocument/2006/relationships/image" Target="../media/image1148.svg"/><Relationship Id="rId7" Type="http://schemas.openxmlformats.org/officeDocument/2006/relationships/image" Target="../media/image26.svg"/><Relationship Id="rId8" Type="http://schemas.openxmlformats.org/officeDocument/2006/relationships/image" Target="../media/image2.png"/><Relationship Id="rId9" Type="http://schemas.openxmlformats.org/officeDocument/2006/relationships/image" Target="../media/image1367.svg"/><Relationship Id="rId11" Type="http://schemas.openxmlformats.org/officeDocument/2006/relationships/image" Target="../media/image41.svg"/><Relationship Id="rId38" Type="http://schemas.openxmlformats.org/officeDocument/2006/relationships/image" Target="../media/image10.png"/><Relationship Id="rId13" Type="http://schemas.openxmlformats.org/officeDocument/2006/relationships/image" Target="../media/image1316.svg"/><Relationship Id="rId16" Type="http://schemas.openxmlformats.org/officeDocument/2006/relationships/image" Target="../media/image1158.svg"/><Relationship Id="rId17" Type="http://schemas.openxmlformats.org/officeDocument/2006/relationships/image" Target="../media/image79.svg"/><Relationship Id="rId19" Type="http://schemas.openxmlformats.org/officeDocument/2006/relationships/image" Target="../media/image1450.svg"/><Relationship Id="rId40" Type="http://schemas.openxmlformats.org/officeDocument/2006/relationships/image" Target="../media/image57.svg"/><Relationship Id="rId41" Type="http://schemas.openxmlformats.org/officeDocument/2006/relationships/image" Target="../media/image11.png"/><Relationship Id="rId42" Type="http://schemas.openxmlformats.org/officeDocument/2006/relationships/image" Target="../media/image12.png"/><Relationship Id="rId43" Type="http://schemas.openxmlformats.org/officeDocument/2006/relationships/image" Target="../media/image22.svg"/><Relationship Id="rId45" Type="http://schemas.openxmlformats.org/officeDocument/2006/relationships/image" Target="../media/image9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A5CC420E-D7F4-4D68-B2C4-D24762D228BA}"/>
              </a:ext>
            </a:extLst>
          </p:cNvPr>
          <p:cNvSpPr>
            <a:spLocks noGrp="1"/>
          </p:cNvSpPr>
          <p:nvPr>
            <p:ph type="sldNum" sz="quarter" idx="4294967295"/>
          </p:nvPr>
        </p:nvSpPr>
        <p:spPr>
          <a:xfrm>
            <a:off x="11412538" y="6524625"/>
            <a:ext cx="779462" cy="263525"/>
          </a:xfrm>
          <a:prstGeom prst="rect">
            <a:avLst/>
          </a:prstGeom>
        </p:spPr>
        <p:txBody>
          <a:bodyPr/>
          <a:lstStyle/>
          <a:p>
            <a:fld id="{FC7FC04C-4975-46EC-A609-F7DE0D5B1B51}" type="slidenum">
              <a:rPr kumimoji="1" lang="ja-JP" altLang="en-US" smtClean="0"/>
              <a:pPr/>
              <a:t>1</a:t>
            </a:fld>
            <a:endParaRPr kumimoji="1" lang="ja-JP" altLang="en-US" dirty="0"/>
          </a:p>
        </p:txBody>
      </p:sp>
      <p:sp>
        <p:nvSpPr>
          <p:cNvPr id="11" name="タイトル 1">
            <a:extLst>
              <a:ext uri="{FF2B5EF4-FFF2-40B4-BE49-F238E27FC236}">
                <a16:creationId xmlns="" xmlns:a16="http://schemas.microsoft.com/office/drawing/2014/main" id="{E4AF4681-D5FB-4218-8582-63DB061BE28D}"/>
              </a:ext>
            </a:extLst>
          </p:cNvPr>
          <p:cNvSpPr txBox="1">
            <a:spLocks/>
          </p:cNvSpPr>
          <p:nvPr/>
        </p:nvSpPr>
        <p:spPr>
          <a:xfrm>
            <a:off x="2980528" y="2628825"/>
            <a:ext cx="6230943" cy="800175"/>
          </a:xfrm>
          <a:prstGeom prst="rect">
            <a:avLst/>
          </a:prstGeom>
        </p:spPr>
        <p:txBody>
          <a:bodyPr anchor="b">
            <a:normAutofit fontScale="97500"/>
          </a:bodyPr>
          <a:lstStyle>
            <a:lvl1pPr algn="l" defTabSz="457200" rtl="0" eaLnBrk="1" latinLnBrk="0" hangingPunct="1">
              <a:spcBef>
                <a:spcPct val="0"/>
              </a:spcBef>
              <a:buNone/>
              <a:defRPr kumimoji="1" sz="4000" b="0" kern="1200" cap="none">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t>卒</a:t>
            </a:r>
            <a:r>
              <a:rPr lang="en-US" altLang="ja-JP" dirty="0" smtClean="0"/>
              <a:t>ARu</a:t>
            </a:r>
            <a:r>
              <a:rPr lang="en-US" altLang="ja-JP" dirty="0"/>
              <a:t>	 </a:t>
            </a:r>
            <a:r>
              <a:rPr lang="ja-JP" altLang="en-US" dirty="0" smtClean="0"/>
              <a:t>基本設計書</a:t>
            </a:r>
            <a:endParaRPr lang="ja-JP" altLang="en-US" dirty="0"/>
          </a:p>
        </p:txBody>
      </p:sp>
      <p:sp>
        <p:nvSpPr>
          <p:cNvPr id="12" name="字幕 2">
            <a:extLst>
              <a:ext uri="{FF2B5EF4-FFF2-40B4-BE49-F238E27FC236}">
                <a16:creationId xmlns="" xmlns:a16="http://schemas.microsoft.com/office/drawing/2014/main" id="{BAF3AF88-ED06-420F-8797-BE945A07A602}"/>
              </a:ext>
            </a:extLst>
          </p:cNvPr>
          <p:cNvSpPr txBox="1">
            <a:spLocks/>
          </p:cNvSpPr>
          <p:nvPr/>
        </p:nvSpPr>
        <p:spPr>
          <a:xfrm>
            <a:off x="3046516" y="3598606"/>
            <a:ext cx="5839700" cy="588948"/>
          </a:xfrm>
          <a:prstGeom prst="rect">
            <a:avLst/>
          </a:prstGeom>
        </p:spPr>
        <p:txBody>
          <a:bodyPr anchor="t"/>
          <a:lstStyle>
            <a:lvl1pPr marL="0" indent="0" algn="l" defTabSz="457200" rtl="0" eaLnBrk="1" latinLnBrk="0" hangingPunct="1">
              <a:spcBef>
                <a:spcPts val="1000"/>
              </a:spcBef>
              <a:spcAft>
                <a:spcPts val="0"/>
              </a:spcAft>
              <a:buClr>
                <a:schemeClr val="accent1"/>
              </a:buClr>
              <a:buFont typeface="Wingdings 3" charset="2"/>
              <a:buNone/>
              <a:defRPr kumimoji="1" sz="2000" kern="1200">
                <a:solidFill>
                  <a:schemeClr val="tx1">
                    <a:lumMod val="65000"/>
                    <a:lumOff val="3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kumimoji="1"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kumimoji="1"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9pPr>
          </a:lstStyle>
          <a:p>
            <a:r>
              <a:rPr lang="en-US" altLang="ja-JP" dirty="0" smtClean="0"/>
              <a:t>Ver2.00   </a:t>
            </a:r>
            <a:r>
              <a:rPr lang="en-US" altLang="ja-JP" dirty="0"/>
              <a:t>Date </a:t>
            </a:r>
            <a:r>
              <a:rPr lang="en-US" altLang="ja-JP" dirty="0" smtClean="0"/>
              <a:t>2020/07/10</a:t>
            </a:r>
            <a:endParaRPr lang="ja-JP" altLang="en-US" dirty="0"/>
          </a:p>
        </p:txBody>
      </p:sp>
      <p:sp>
        <p:nvSpPr>
          <p:cNvPr id="13" name="テキスト ボックス 12">
            <a:extLst>
              <a:ext uri="{FF2B5EF4-FFF2-40B4-BE49-F238E27FC236}">
                <a16:creationId xmlns="" xmlns:a16="http://schemas.microsoft.com/office/drawing/2014/main" id="{D39BF917-30E9-4717-8D36-97A5579E8E62}"/>
              </a:ext>
            </a:extLst>
          </p:cNvPr>
          <p:cNvSpPr txBox="1"/>
          <p:nvPr/>
        </p:nvSpPr>
        <p:spPr>
          <a:xfrm>
            <a:off x="5186399" y="4756968"/>
            <a:ext cx="2205698" cy="523220"/>
          </a:xfrm>
          <a:prstGeom prst="rect">
            <a:avLst/>
          </a:prstGeom>
          <a:noFill/>
        </p:spPr>
        <p:txBody>
          <a:bodyPr wrap="square" rtlCol="0">
            <a:spAutoFit/>
          </a:bodyPr>
          <a:lstStyle/>
          <a:p>
            <a:r>
              <a:rPr kumimoji="1" lang="ja-JP" altLang="en-US" sz="2800" dirty="0"/>
              <a:t>株式会社 </a:t>
            </a:r>
            <a:r>
              <a:rPr kumimoji="1" lang="en-US" altLang="ja-JP" sz="2800" dirty="0" smtClean="0"/>
              <a:t>Ms</a:t>
            </a:r>
            <a:endParaRPr kumimoji="1" lang="ja-JP" altLang="en-US" sz="2800" dirty="0"/>
          </a:p>
        </p:txBody>
      </p:sp>
    </p:spTree>
    <p:extLst>
      <p:ext uri="{BB962C8B-B14F-4D97-AF65-F5344CB8AC3E}">
        <p14:creationId xmlns:p14="http://schemas.microsoft.com/office/powerpoint/2010/main" val="1009607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DAB6A42-23A9-4597-BF43-45F38894FDD2}"/>
              </a:ext>
            </a:extLst>
          </p:cNvPr>
          <p:cNvSpPr>
            <a:spLocks noGrp="1"/>
          </p:cNvSpPr>
          <p:nvPr>
            <p:ph type="title"/>
          </p:nvPr>
        </p:nvSpPr>
        <p:spPr/>
        <p:txBody>
          <a:bodyPr/>
          <a:lstStyle/>
          <a:p>
            <a:r>
              <a:rPr lang="ja-JP" altLang="ja-JP" dirty="0"/>
              <a:t>3</a:t>
            </a:r>
            <a:r>
              <a:rPr kumimoji="1" lang="en-US" altLang="ja-JP" dirty="0" smtClean="0"/>
              <a:t>. </a:t>
            </a:r>
            <a:r>
              <a:rPr kumimoji="1" lang="ja-JP" altLang="en-US" dirty="0" smtClean="0"/>
              <a:t>データ構造</a:t>
            </a:r>
            <a:endParaRPr kumimoji="1" lang="ja-JP" altLang="en-US" dirty="0"/>
          </a:p>
        </p:txBody>
      </p:sp>
      <p:sp>
        <p:nvSpPr>
          <p:cNvPr id="3" name="コンテンツ プレースホルダー 2">
            <a:extLst>
              <a:ext uri="{FF2B5EF4-FFF2-40B4-BE49-F238E27FC236}">
                <a16:creationId xmlns:a16="http://schemas.microsoft.com/office/drawing/2014/main" xmlns="" id="{3BB96339-2B8C-4944-8F47-19CC5C20828B}"/>
              </a:ext>
            </a:extLst>
          </p:cNvPr>
          <p:cNvSpPr>
            <a:spLocks noGrp="1"/>
          </p:cNvSpPr>
          <p:nvPr>
            <p:ph idx="1"/>
          </p:nvPr>
        </p:nvSpPr>
        <p:spPr>
          <a:xfrm>
            <a:off x="275149" y="548856"/>
            <a:ext cx="5588323" cy="424169"/>
          </a:xfrm>
        </p:spPr>
        <p:txBody>
          <a:bodyPr/>
          <a:lstStyle/>
          <a:p>
            <a:r>
              <a:rPr kumimoji="1" lang="ja-JP" altLang="en-US" dirty="0"/>
              <a:t>テーブルレイアウト  </a:t>
            </a:r>
            <a:r>
              <a:rPr kumimoji="1" lang="en-US" altLang="ja-JP" dirty="0"/>
              <a:t>msaralubum</a:t>
            </a:r>
            <a:endParaRPr kumimoji="1" lang="ja-JP" altLang="en-US" dirty="0"/>
          </a:p>
        </p:txBody>
      </p:sp>
      <p:sp>
        <p:nvSpPr>
          <p:cNvPr id="4" name="スライド番号プレースホルダー 3">
            <a:extLst>
              <a:ext uri="{FF2B5EF4-FFF2-40B4-BE49-F238E27FC236}">
                <a16:creationId xmlns:a16="http://schemas.microsoft.com/office/drawing/2014/main" xmlns="" id="{41AEAA8A-8551-4145-9078-109FFCC7ADFB}"/>
              </a:ext>
            </a:extLst>
          </p:cNvPr>
          <p:cNvSpPr>
            <a:spLocks noGrp="1"/>
          </p:cNvSpPr>
          <p:nvPr>
            <p:ph type="sldNum" sz="quarter" idx="12"/>
          </p:nvPr>
        </p:nvSpPr>
        <p:spPr/>
        <p:txBody>
          <a:bodyPr/>
          <a:lstStyle/>
          <a:p>
            <a:fld id="{FC7FC04C-4975-46EC-A609-F7DE0D5B1B51}" type="slidenum">
              <a:rPr kumimoji="1" lang="ja-JP" altLang="en-US" smtClean="0"/>
              <a:pPr/>
              <a:t>10</a:t>
            </a:fld>
            <a:endParaRPr kumimoji="1" lang="ja-JP" altLang="en-US" dirty="0"/>
          </a:p>
        </p:txBody>
      </p:sp>
      <p:sp>
        <p:nvSpPr>
          <p:cNvPr id="25" name="テキスト ボックス 24">
            <a:extLst>
              <a:ext uri="{FF2B5EF4-FFF2-40B4-BE49-F238E27FC236}">
                <a16:creationId xmlns:a16="http://schemas.microsoft.com/office/drawing/2014/main" xmlns="" id="{5992B7A6-01C9-4613-82B1-9D3F0E43DD77}"/>
              </a:ext>
            </a:extLst>
          </p:cNvPr>
          <p:cNvSpPr txBox="1"/>
          <p:nvPr/>
        </p:nvSpPr>
        <p:spPr>
          <a:xfrm>
            <a:off x="593021" y="4629719"/>
            <a:ext cx="11005958" cy="1569660"/>
          </a:xfrm>
          <a:prstGeom prst="rect">
            <a:avLst/>
          </a:prstGeom>
          <a:noFill/>
        </p:spPr>
        <p:txBody>
          <a:bodyPr wrap="square" rtlCol="0">
            <a:spAutoFit/>
          </a:bodyPr>
          <a:lstStyle/>
          <a:p>
            <a:r>
              <a:rPr kumimoji="1" lang="en-US" altLang="ja-JP" sz="1200" dirty="0"/>
              <a:t>【movieID</a:t>
            </a:r>
            <a:r>
              <a:rPr kumimoji="1" lang="ja-JP" altLang="en-US" sz="1200" dirty="0"/>
              <a:t>の作り方</a:t>
            </a:r>
            <a:r>
              <a:rPr kumimoji="1" lang="en-US" altLang="ja-JP" sz="1200" dirty="0"/>
              <a:t>】</a:t>
            </a:r>
            <a:br>
              <a:rPr kumimoji="1" lang="en-US" altLang="ja-JP" sz="1200" dirty="0"/>
            </a:br>
            <a:endParaRPr kumimoji="1" lang="en-US" altLang="ja-JP" sz="1200" dirty="0"/>
          </a:p>
          <a:p>
            <a:r>
              <a:rPr kumimoji="1" lang="en-US" altLang="ja-JP" sz="1200" dirty="0" smtClean="0"/>
              <a:t>movieId </a:t>
            </a:r>
            <a:r>
              <a:rPr kumimoji="1" lang="en-US" altLang="ja-JP" sz="1200" dirty="0"/>
              <a:t>:  ‘X’+  Hash</a:t>
            </a:r>
            <a:r>
              <a:rPr kumimoji="1" lang="ja-JP" altLang="en-US" sz="1200" dirty="0"/>
              <a:t>値</a:t>
            </a:r>
            <a:endParaRPr kumimoji="1" lang="en-US" altLang="ja-JP" sz="1200" dirty="0"/>
          </a:p>
          <a:p>
            <a:r>
              <a:rPr kumimoji="1" lang="en-US" altLang="ja-JP" sz="1200" dirty="0"/>
              <a:t>  ※ Hash</a:t>
            </a:r>
            <a:r>
              <a:rPr kumimoji="1" lang="ja-JP" altLang="en-US" sz="1200" dirty="0"/>
              <a:t>値の作り方</a:t>
            </a:r>
            <a:r>
              <a:rPr kumimoji="1" lang="en-US" altLang="ja-JP" sz="1200" dirty="0"/>
              <a:t/>
            </a:r>
            <a:br>
              <a:rPr kumimoji="1" lang="en-US" altLang="ja-JP" sz="1200" dirty="0"/>
            </a:br>
            <a:r>
              <a:rPr kumimoji="1" lang="en-US" altLang="ja-JP" sz="1200" dirty="0"/>
              <a:t>     </a:t>
            </a:r>
            <a:r>
              <a:rPr kumimoji="1" lang="ja-JP" altLang="en-US" sz="1200" dirty="0"/>
              <a:t>作成日付時間＋</a:t>
            </a:r>
            <a:r>
              <a:rPr kumimoji="1" lang="en-US" altLang="ja-JP" sz="1200" dirty="0"/>
              <a:t>A</a:t>
            </a:r>
            <a:r>
              <a:rPr kumimoji="1" lang="ja-JP" altLang="en-US" sz="1200" dirty="0"/>
              <a:t>＋</a:t>
            </a:r>
            <a:r>
              <a:rPr kumimoji="1" lang="en-US" altLang="ja-JP" sz="1200" dirty="0"/>
              <a:t>########(8</a:t>
            </a:r>
            <a:r>
              <a:rPr kumimoji="1" lang="ja-JP" altLang="en-US" sz="1200" dirty="0"/>
              <a:t>桁）＋</a:t>
            </a:r>
            <a:r>
              <a:rPr kumimoji="1" lang="en-US" altLang="ja-JP" sz="1200" dirty="0"/>
              <a:t>I +####</a:t>
            </a:r>
            <a:r>
              <a:rPr kumimoji="1" lang="ja-JP" altLang="en-US" sz="1200" dirty="0"/>
              <a:t>（</a:t>
            </a:r>
            <a:r>
              <a:rPr kumimoji="1" lang="en-US" altLang="ja-JP" sz="1200" dirty="0"/>
              <a:t>4</a:t>
            </a:r>
            <a:r>
              <a:rPr kumimoji="1" lang="ja-JP" altLang="en-US" sz="1200" dirty="0"/>
              <a:t>桁）例： </a:t>
            </a:r>
            <a:r>
              <a:rPr kumimoji="1" lang="en-US" altLang="ja-JP" sz="1200" dirty="0"/>
              <a:t>201910071328A13100018I0001 SHA1</a:t>
            </a:r>
            <a:br>
              <a:rPr kumimoji="1" lang="en-US" altLang="ja-JP" sz="1200" dirty="0"/>
            </a:br>
            <a:r>
              <a:rPr kumimoji="1" lang="en-US" altLang="ja-JP" sz="1200" dirty="0"/>
              <a:t/>
            </a:r>
            <a:br>
              <a:rPr kumimoji="1" lang="en-US" altLang="ja-JP" sz="1200" dirty="0"/>
            </a:br>
            <a:r>
              <a:rPr lang="en-US" altLang="ja-JP" sz="1200" dirty="0">
                <a:hlinkClick r:id="rId2"/>
              </a:rPr>
              <a:t>https://tool-taro.com/hash/</a:t>
            </a:r>
            <a:r>
              <a:rPr lang="en-US" altLang="ja-JP" sz="1200" dirty="0"/>
              <a:t/>
            </a:r>
            <a:br>
              <a:rPr lang="en-US" altLang="ja-JP" sz="1200" dirty="0"/>
            </a:br>
            <a:endParaRPr kumimoji="1" lang="en-US" altLang="ja-JP" sz="1200" dirty="0"/>
          </a:p>
        </p:txBody>
      </p:sp>
      <p:sp>
        <p:nvSpPr>
          <p:cNvPr id="12" name="正方形/長方形 11">
            <a:extLst>
              <a:ext uri="{FF2B5EF4-FFF2-40B4-BE49-F238E27FC236}">
                <a16:creationId xmlns:a16="http://schemas.microsoft.com/office/drawing/2014/main" xmlns="" id="{3CA4D203-F9AA-44B4-A844-2C303D5DA45E}"/>
              </a:ext>
            </a:extLst>
          </p:cNvPr>
          <p:cNvSpPr/>
          <p:nvPr/>
        </p:nvSpPr>
        <p:spPr>
          <a:xfrm>
            <a:off x="551208" y="931897"/>
            <a:ext cx="11219614" cy="3231654"/>
          </a:xfrm>
          <a:prstGeom prst="rect">
            <a:avLst/>
          </a:prstGeom>
        </p:spPr>
        <p:txBody>
          <a:bodyPr wrap="square">
            <a:spAutoFit/>
          </a:bodyPr>
          <a:lstStyle/>
          <a:p>
            <a:r>
              <a:rPr lang="en-US" altLang="ja-JP" sz="1200" dirty="0"/>
              <a:t>{</a:t>
            </a:r>
          </a:p>
          <a:p>
            <a:r>
              <a:rPr lang="en-US" altLang="ja-JP" sz="1200" dirty="0"/>
              <a:t>    “</a:t>
            </a:r>
            <a:r>
              <a:rPr lang="en-US" altLang="ja-JP" sz="1200" dirty="0"/>
              <a:t>albumid": </a:t>
            </a:r>
            <a:r>
              <a:rPr lang="en-US" altLang="ja-JP" sz="1200" dirty="0"/>
              <a:t>&lt;</a:t>
            </a:r>
            <a:r>
              <a:rPr lang="ja-JP" altLang="en-US" sz="1200" dirty="0"/>
              <a:t>アルバム</a:t>
            </a:r>
            <a:r>
              <a:rPr lang="en-US" altLang="ja-JP" sz="1200" dirty="0"/>
              <a:t>ID&gt;,     </a:t>
            </a:r>
            <a:br>
              <a:rPr lang="en-US" altLang="ja-JP" sz="1200" dirty="0"/>
            </a:br>
            <a:r>
              <a:rPr lang="en-US" altLang="ja-JP" sz="1200" dirty="0"/>
              <a:t>                ※</a:t>
            </a:r>
            <a:r>
              <a:rPr lang="ja-JP" altLang="en-US" sz="1200" dirty="0"/>
              <a:t>都道府県</a:t>
            </a:r>
            <a:r>
              <a:rPr lang="en-US" altLang="ja-JP" sz="1200" dirty="0"/>
              <a:t>CD</a:t>
            </a:r>
            <a:r>
              <a:rPr lang="ja-JP" altLang="en-US" sz="1200" dirty="0"/>
              <a:t>＋分類＋</a:t>
            </a:r>
            <a:r>
              <a:rPr lang="en-US" altLang="ja-JP" sz="1200" dirty="0"/>
              <a:t>4</a:t>
            </a:r>
            <a:r>
              <a:rPr lang="ja-JP" altLang="en-US" sz="1200" dirty="0"/>
              <a:t>桁＋</a:t>
            </a:r>
            <a:r>
              <a:rPr lang="en-US" altLang="ja-JP" sz="1200" dirty="0"/>
              <a:t>Check Digit   </a:t>
            </a:r>
            <a:r>
              <a:rPr lang="ja-JP" altLang="en-US" sz="1200" dirty="0"/>
              <a:t>（</a:t>
            </a:r>
            <a:r>
              <a:rPr lang="en-US" altLang="ja-JP" sz="1200" dirty="0"/>
              <a:t>JAN</a:t>
            </a:r>
            <a:r>
              <a:rPr lang="ja-JP" altLang="en-US" sz="1200" dirty="0"/>
              <a:t>短縮コード）</a:t>
            </a:r>
            <a:r>
              <a:rPr lang="en-US" altLang="ja-JP" sz="1200" dirty="0">
                <a:hlinkClick r:id="rId3"/>
              </a:rPr>
              <a:t> https://barcode-place.azurewebsites.net/Barcode/jan</a:t>
            </a:r>
            <a:r>
              <a:rPr lang="en-US" altLang="ja-JP" sz="1200" dirty="0"/>
              <a:t> </a:t>
            </a:r>
            <a:br>
              <a:rPr lang="en-US" altLang="ja-JP" sz="1200" dirty="0"/>
            </a:br>
            <a:r>
              <a:rPr lang="en-US" altLang="ja-JP" sz="1200" dirty="0"/>
              <a:t>                   </a:t>
            </a:r>
            <a:r>
              <a:rPr kumimoji="1" lang="ja-JP" altLang="en-US" sz="1200" dirty="0"/>
              <a:t>分類  </a:t>
            </a:r>
            <a:r>
              <a:rPr kumimoji="1" lang="en-US" altLang="ja-JP" sz="1200" dirty="0"/>
              <a:t>1: </a:t>
            </a:r>
            <a:r>
              <a:rPr kumimoji="1" lang="ja-JP" altLang="en-US" sz="1200" dirty="0"/>
              <a:t>幼稚園、保育園  </a:t>
            </a:r>
            <a:r>
              <a:rPr kumimoji="1" lang="en-US" altLang="ja-JP" sz="1200" dirty="0"/>
              <a:t>2: </a:t>
            </a:r>
            <a:r>
              <a:rPr kumimoji="1" lang="ja-JP" altLang="en-US" sz="1200" dirty="0"/>
              <a:t>小学校  </a:t>
            </a:r>
            <a:r>
              <a:rPr kumimoji="1" lang="en-US" altLang="ja-JP" sz="1200" dirty="0"/>
              <a:t>3: </a:t>
            </a:r>
            <a:r>
              <a:rPr kumimoji="1" lang="ja-JP" altLang="en-US" sz="1200" dirty="0"/>
              <a:t>中学校 </a:t>
            </a:r>
            <a:r>
              <a:rPr kumimoji="1" lang="en-US" altLang="ja-JP" sz="1200" dirty="0"/>
              <a:t>4: </a:t>
            </a:r>
            <a:r>
              <a:rPr kumimoji="1" lang="ja-JP" altLang="en-US" sz="1200" dirty="0"/>
              <a:t>高等学校 </a:t>
            </a:r>
            <a:r>
              <a:rPr kumimoji="1" lang="en-US" altLang="ja-JP" sz="1200" dirty="0"/>
              <a:t>5: </a:t>
            </a:r>
            <a:r>
              <a:rPr kumimoji="1" lang="ja-JP" altLang="en-US" sz="1200" dirty="0"/>
              <a:t>大学 </a:t>
            </a:r>
            <a:r>
              <a:rPr kumimoji="1" lang="en-US" altLang="ja-JP" sz="1200" dirty="0"/>
              <a:t>6: </a:t>
            </a:r>
            <a:r>
              <a:rPr kumimoji="1" lang="ja-JP" altLang="en-US" sz="1200" dirty="0"/>
              <a:t>高専、専門学校など </a:t>
            </a:r>
            <a:r>
              <a:rPr kumimoji="1" lang="en-US" altLang="ja-JP" sz="1200" dirty="0"/>
              <a:t>9: </a:t>
            </a:r>
            <a:r>
              <a:rPr kumimoji="1" lang="ja-JP" altLang="en-US" sz="1200" dirty="0"/>
              <a:t>その他 </a:t>
            </a:r>
            <a:endParaRPr lang="en-US" altLang="ja-JP" sz="1200" dirty="0"/>
          </a:p>
          <a:p>
            <a:r>
              <a:rPr lang="en-US" altLang="ja-JP" sz="1200" dirty="0"/>
              <a:t>    </a:t>
            </a:r>
            <a:r>
              <a:rPr lang="en-US" altLang="ja-JP" sz="1200" dirty="0"/>
              <a:t>"description</a:t>
            </a:r>
            <a:r>
              <a:rPr lang="en-US" altLang="ja-JP" sz="1200" dirty="0"/>
              <a:t>": &lt;Message&gt;,</a:t>
            </a:r>
          </a:p>
          <a:p>
            <a:r>
              <a:rPr lang="en-US" altLang="ja-JP" sz="1200" dirty="0"/>
              <a:t>    "data": {</a:t>
            </a:r>
          </a:p>
          <a:p>
            <a:r>
              <a:rPr lang="en-US" altLang="ja-JP" sz="1200" dirty="0"/>
              <a:t>        </a:t>
            </a:r>
            <a:r>
              <a:rPr lang="en-US" altLang="ja-JP" sz="1200" dirty="0"/>
              <a:t>"</a:t>
            </a:r>
            <a:r>
              <a:rPr lang="en-US" altLang="ja-JP" sz="1200" dirty="0" smtClean="0"/>
              <a:t>xml_file</a:t>
            </a:r>
            <a:r>
              <a:rPr lang="en-US" altLang="ja-JP" sz="1200" dirty="0"/>
              <a:t>": </a:t>
            </a:r>
            <a:r>
              <a:rPr lang="en-US" altLang="ja-JP" sz="1200" dirty="0"/>
              <a:t>&lt;URL to download xml file&gt;,  ※</a:t>
            </a:r>
            <a:r>
              <a:rPr lang="ja-JP" altLang="en-US" sz="1200" dirty="0"/>
              <a:t>マッチ画像のメタ情報</a:t>
            </a:r>
            <a:endParaRPr lang="en-US" altLang="ja-JP" sz="1200" dirty="0"/>
          </a:p>
          <a:p>
            <a:r>
              <a:rPr lang="en-US" altLang="ja-JP" sz="1200" dirty="0"/>
              <a:t>        </a:t>
            </a:r>
            <a:r>
              <a:rPr lang="en-US" altLang="ja-JP" sz="1200" dirty="0"/>
              <a:t>"</a:t>
            </a:r>
            <a:r>
              <a:rPr lang="en-US" altLang="ja-JP" sz="1200" dirty="0" smtClean="0"/>
              <a:t>dat_file</a:t>
            </a:r>
            <a:r>
              <a:rPr lang="en-US" altLang="ja-JP" sz="1200" dirty="0"/>
              <a:t>": </a:t>
            </a:r>
            <a:r>
              <a:rPr lang="en-US" altLang="ja-JP" sz="1200" dirty="0"/>
              <a:t>&lt;URL to download dat file&gt;,  ※ </a:t>
            </a:r>
            <a:r>
              <a:rPr lang="ja-JP" altLang="en-US" sz="1200" dirty="0"/>
              <a:t>マッチ画像</a:t>
            </a:r>
            <a:endParaRPr lang="en-US" altLang="ja-JP" sz="1200" dirty="0"/>
          </a:p>
          <a:p>
            <a:r>
              <a:rPr lang="en-US" altLang="ja-JP" sz="1200" dirty="0"/>
              <a:t>    }</a:t>
            </a:r>
          </a:p>
          <a:p>
            <a:r>
              <a:rPr lang="en-US" altLang="ja-JP" sz="1200" dirty="0"/>
              <a:t>    "</a:t>
            </a:r>
            <a:r>
              <a:rPr lang="en-US" altLang="ja-JP" sz="1200" dirty="0"/>
              <a:t>album": </a:t>
            </a:r>
            <a:r>
              <a:rPr lang="en-US" altLang="ja-JP" sz="1200" dirty="0"/>
              <a:t>{</a:t>
            </a:r>
          </a:p>
          <a:p>
            <a:r>
              <a:rPr lang="en-US" altLang="ja-JP" sz="1200" dirty="0"/>
              <a:t>        &lt;movieId&gt;: &lt;videoURL1    base64</a:t>
            </a:r>
            <a:r>
              <a:rPr lang="ja-JP" altLang="en-US" sz="1200" dirty="0"/>
              <a:t>でエンコードして格納</a:t>
            </a:r>
            <a:r>
              <a:rPr lang="en-US" altLang="ja-JP" sz="1200" dirty="0"/>
              <a:t>&gt;,</a:t>
            </a:r>
          </a:p>
          <a:p>
            <a:r>
              <a:rPr lang="en-US" altLang="ja-JP" sz="1200" dirty="0"/>
              <a:t>        </a:t>
            </a:r>
            <a:r>
              <a:rPr lang="en-US" altLang="ja-JP" sz="1200" dirty="0" smtClean="0"/>
              <a:t>&lt;movieId</a:t>
            </a:r>
            <a:r>
              <a:rPr lang="en-US" altLang="ja-JP" sz="1200" dirty="0"/>
              <a:t>&gt;: &lt;videoURL2&gt;,</a:t>
            </a:r>
          </a:p>
          <a:p>
            <a:r>
              <a:rPr lang="en-US" altLang="ja-JP" sz="1200" dirty="0"/>
              <a:t>        </a:t>
            </a:r>
            <a:r>
              <a:rPr lang="en-US" altLang="ja-JP" sz="1200" dirty="0" smtClean="0"/>
              <a:t>&lt;movieId</a:t>
            </a:r>
            <a:r>
              <a:rPr lang="en-US" altLang="ja-JP" sz="1200" dirty="0"/>
              <a:t>&gt;: &lt;videoURL3&gt;,</a:t>
            </a:r>
          </a:p>
          <a:p>
            <a:r>
              <a:rPr lang="en-US" altLang="ja-JP" sz="1200" dirty="0"/>
              <a:t>        ...</a:t>
            </a:r>
          </a:p>
          <a:p>
            <a:r>
              <a:rPr lang="en-US" altLang="ja-JP" sz="1200" dirty="0"/>
              <a:t>    },</a:t>
            </a:r>
          </a:p>
          <a:p>
            <a:r>
              <a:rPr lang="en-US" altLang="ja-JP" sz="1200" dirty="0"/>
              <a:t>    updatetime:&lt;update time&gt;    ※ </a:t>
            </a:r>
            <a:r>
              <a:rPr lang="ja-JP" altLang="en-US" sz="1200" dirty="0"/>
              <a:t>書式 </a:t>
            </a:r>
            <a:r>
              <a:rPr lang="en-US" altLang="ja-JP" sz="1200" dirty="0"/>
              <a:t>ISO8601</a:t>
            </a:r>
            <a:r>
              <a:rPr lang="ja-JP" altLang="en-US" sz="1200" dirty="0"/>
              <a:t>準拠  </a:t>
            </a:r>
            <a:r>
              <a:rPr lang="en-US" altLang="ja-JP" sz="1200" dirty="0"/>
              <a:t>2019-10-10T12:00:00+09:00</a:t>
            </a:r>
          </a:p>
          <a:p>
            <a:r>
              <a:rPr lang="en-US" altLang="ja-JP" sz="1200" dirty="0"/>
              <a:t>}</a:t>
            </a:r>
            <a:endParaRPr lang="ja-JP" altLang="en-US" sz="1200" dirty="0"/>
          </a:p>
        </p:txBody>
      </p:sp>
      <p:sp>
        <p:nvSpPr>
          <p:cNvPr id="7" name="正方形/長方形 6">
            <a:extLst>
              <a:ext uri="{FF2B5EF4-FFF2-40B4-BE49-F238E27FC236}">
                <a16:creationId xmlns:a16="http://schemas.microsoft.com/office/drawing/2014/main" xmlns="" id="{45B3F496-7F20-4A78-9723-799156F352DA}"/>
              </a:ext>
            </a:extLst>
          </p:cNvPr>
          <p:cNvSpPr/>
          <p:nvPr/>
        </p:nvSpPr>
        <p:spPr>
          <a:xfrm>
            <a:off x="455078" y="4574404"/>
            <a:ext cx="9460168" cy="15584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800" dirty="0">
              <a:solidFill>
                <a:schemeClr val="tx1"/>
              </a:solidFill>
            </a:endParaRPr>
          </a:p>
        </p:txBody>
      </p:sp>
    </p:spTree>
    <p:extLst>
      <p:ext uri="{BB962C8B-B14F-4D97-AF65-F5344CB8AC3E}">
        <p14:creationId xmlns:p14="http://schemas.microsoft.com/office/powerpoint/2010/main" val="3066195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CA16182-8F2F-479D-AFD4-57A601FE58A1}"/>
              </a:ext>
            </a:extLst>
          </p:cNvPr>
          <p:cNvSpPr>
            <a:spLocks noGrp="1"/>
          </p:cNvSpPr>
          <p:nvPr>
            <p:ph type="title"/>
          </p:nvPr>
        </p:nvSpPr>
        <p:spPr/>
        <p:txBody>
          <a:bodyPr/>
          <a:lstStyle/>
          <a:p>
            <a:r>
              <a:rPr lang="ja-JP" altLang="ja-JP" dirty="0"/>
              <a:t>4</a:t>
            </a:r>
            <a:r>
              <a:rPr kumimoji="1" lang="en-US" altLang="ja-JP" dirty="0" smtClean="0"/>
              <a:t>. </a:t>
            </a:r>
            <a:r>
              <a:rPr kumimoji="1" lang="en-US" altLang="ja-JP" dirty="0"/>
              <a:t>API</a:t>
            </a:r>
            <a:r>
              <a:rPr kumimoji="1" lang="ja-JP" altLang="en-US" dirty="0"/>
              <a:t>仕様  アルバム情報を取得する</a:t>
            </a:r>
          </a:p>
        </p:txBody>
      </p:sp>
      <p:sp>
        <p:nvSpPr>
          <p:cNvPr id="3" name="コンテンツ プレースホルダー 2">
            <a:extLst>
              <a:ext uri="{FF2B5EF4-FFF2-40B4-BE49-F238E27FC236}">
                <a16:creationId xmlns:a16="http://schemas.microsoft.com/office/drawing/2014/main" xmlns="" id="{8F54490E-C386-4832-A986-B4A86095652C}"/>
              </a:ext>
            </a:extLst>
          </p:cNvPr>
          <p:cNvSpPr>
            <a:spLocks noGrp="1"/>
          </p:cNvSpPr>
          <p:nvPr>
            <p:ph idx="1"/>
          </p:nvPr>
        </p:nvSpPr>
        <p:spPr>
          <a:xfrm>
            <a:off x="344517" y="657722"/>
            <a:ext cx="11753029" cy="5867615"/>
          </a:xfrm>
        </p:spPr>
        <p:txBody>
          <a:bodyPr/>
          <a:lstStyle/>
          <a:p>
            <a:r>
              <a:rPr kumimoji="1" lang="ja-JP" altLang="en-US" dirty="0"/>
              <a:t>アルバム情報を取得する</a:t>
            </a:r>
            <a:r>
              <a:rPr lang="ja-JP" altLang="en-US" dirty="0"/>
              <a:t>。</a:t>
            </a:r>
            <a:endParaRPr lang="en-US" altLang="ja-JP" dirty="0"/>
          </a:p>
          <a:p>
            <a:r>
              <a:rPr kumimoji="1" lang="en-US" altLang="ja-JP" dirty="0"/>
              <a:t>GET  /{</a:t>
            </a:r>
            <a:r>
              <a:rPr kumimoji="1" lang="en-US" altLang="ja-JP" dirty="0" err="1"/>
              <a:t>albumId</a:t>
            </a:r>
            <a:r>
              <a:rPr kumimoji="1" lang="en-US" altLang="ja-JP" dirty="0"/>
              <a:t>}?downloadtime={downloadtime}</a:t>
            </a:r>
          </a:p>
          <a:p>
            <a:r>
              <a:rPr kumimoji="1" lang="en-US" altLang="ja-JP" dirty="0"/>
              <a:t>Response:</a:t>
            </a:r>
            <a:endParaRPr lang="en-US" altLang="ja-JP" dirty="0"/>
          </a:p>
          <a:p>
            <a:pPr lvl="1"/>
            <a:r>
              <a:rPr lang="en-US" altLang="ja-JP" dirty="0"/>
              <a:t>resoinseCode :</a:t>
            </a:r>
          </a:p>
          <a:p>
            <a:pPr lvl="1"/>
            <a:endParaRPr lang="en-US" altLang="ja-JP" dirty="0"/>
          </a:p>
          <a:p>
            <a:pPr lvl="1"/>
            <a:endParaRPr lang="en-US" altLang="ja-JP" dirty="0"/>
          </a:p>
          <a:p>
            <a:pPr lvl="1"/>
            <a:endParaRPr lang="en-US" altLang="ja-JP" dirty="0"/>
          </a:p>
          <a:p>
            <a:pPr lvl="1"/>
            <a:r>
              <a:rPr lang="en-US" altLang="ja-JP" dirty="0"/>
              <a:t>h</a:t>
            </a:r>
            <a:r>
              <a:rPr kumimoji="1" lang="en-US" altLang="ja-JP" dirty="0"/>
              <a:t>eadders : { </a:t>
            </a:r>
            <a:r>
              <a:rPr lang="en-US" altLang="ja-JP" dirty="0"/>
              <a:t>context-type : “application/json ; charset-=utf-8” , m</a:t>
            </a:r>
            <a:r>
              <a:rPr kumimoji="1" lang="en-US" altLang="ja-JP" dirty="0"/>
              <a:t>essage: “&lt;function message&gt;” }</a:t>
            </a:r>
          </a:p>
          <a:p>
            <a:pPr lvl="1"/>
            <a:r>
              <a:rPr lang="en-US" altLang="ja-JP" dirty="0"/>
              <a:t>body : </a:t>
            </a:r>
            <a:r>
              <a:rPr kumimoji="1" lang="en-US" altLang="ja-JP" dirty="0"/>
              <a:t/>
            </a:r>
            <a:br>
              <a:rPr kumimoji="1" lang="en-US" altLang="ja-JP" dirty="0"/>
            </a:br>
            <a:endParaRPr kumimoji="1" lang="en-US" altLang="ja-JP" dirty="0"/>
          </a:p>
          <a:p>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xmlns="" id="{D4F6385C-BDF2-4A03-A4D3-4B7EA05EFEBC}"/>
              </a:ext>
            </a:extLst>
          </p:cNvPr>
          <p:cNvSpPr>
            <a:spLocks noGrp="1"/>
          </p:cNvSpPr>
          <p:nvPr>
            <p:ph type="sldNum" sz="quarter" idx="12"/>
          </p:nvPr>
        </p:nvSpPr>
        <p:spPr/>
        <p:txBody>
          <a:bodyPr/>
          <a:lstStyle/>
          <a:p>
            <a:fld id="{FC7FC04C-4975-46EC-A609-F7DE0D5B1B51}" type="slidenum">
              <a:rPr kumimoji="1" lang="ja-JP" altLang="en-US" smtClean="0"/>
              <a:pPr/>
              <a:t>11</a:t>
            </a:fld>
            <a:endParaRPr kumimoji="1" lang="ja-JP" altLang="en-US" dirty="0"/>
          </a:p>
        </p:txBody>
      </p:sp>
      <p:sp>
        <p:nvSpPr>
          <p:cNvPr id="5" name="正方形/長方形 4">
            <a:extLst>
              <a:ext uri="{FF2B5EF4-FFF2-40B4-BE49-F238E27FC236}">
                <a16:creationId xmlns:a16="http://schemas.microsoft.com/office/drawing/2014/main" xmlns="" id="{45B3F496-7F20-4A78-9723-799156F352DA}"/>
              </a:ext>
            </a:extLst>
          </p:cNvPr>
          <p:cNvSpPr/>
          <p:nvPr/>
        </p:nvSpPr>
        <p:spPr>
          <a:xfrm>
            <a:off x="2085970" y="3736692"/>
            <a:ext cx="8886830" cy="30026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a:t>
            </a:r>
          </a:p>
          <a:p>
            <a:r>
              <a:rPr lang="en-US" altLang="ja-JP" sz="800" dirty="0">
                <a:solidFill>
                  <a:schemeClr val="tx1"/>
                </a:solidFill>
              </a:rPr>
              <a:t>    "Items": [</a:t>
            </a:r>
          </a:p>
          <a:p>
            <a:r>
              <a:rPr lang="en-US" altLang="ja-JP" sz="800" dirty="0">
                <a:solidFill>
                  <a:schemeClr val="tx1"/>
                </a:solidFill>
              </a:rPr>
              <a:t>        {</a:t>
            </a:r>
          </a:p>
          <a:p>
            <a:r>
              <a:rPr lang="en-US" altLang="ja-JP" sz="800" dirty="0">
                <a:solidFill>
                  <a:schemeClr val="tx1"/>
                </a:solidFill>
              </a:rPr>
              <a:t>            "album": {</a:t>
            </a:r>
          </a:p>
          <a:p>
            <a:r>
              <a:rPr lang="en-US" altLang="ja-JP" sz="800" dirty="0">
                <a:solidFill>
                  <a:schemeClr val="tx1"/>
                </a:solidFill>
              </a:rPr>
              <a:t>                "X7CAA8F3E0C980C38B1D3C5482DC735F4DFCD076B": "https://msar.s3-ap-northeast-1.amazonaws.com/video/AB00001/VD00004.mp4",</a:t>
            </a:r>
          </a:p>
          <a:p>
            <a:r>
              <a:rPr lang="en-US" altLang="ja-JP" sz="800" dirty="0">
                <a:solidFill>
                  <a:schemeClr val="tx1"/>
                </a:solidFill>
              </a:rPr>
              <a:t>                "X0A256C6675478FD8244DD20C9861EC716A6741BD": "https://msar.s3-ap-northeast-1.amazonaws.com/video/AB00001/VD00007.mp4",</a:t>
            </a:r>
          </a:p>
          <a:p>
            <a:r>
              <a:rPr lang="en-US" altLang="ja-JP" sz="800" dirty="0">
                <a:solidFill>
                  <a:schemeClr val="tx1"/>
                </a:solidFill>
              </a:rPr>
              <a:t>                "XD28E9A85342B8FC8F612009D202865004FE0F28D": "https://msar.s3-ap-northeast-1.amazonaws.com/video/AB00001/VD00005.mp4",</a:t>
            </a:r>
          </a:p>
          <a:p>
            <a:r>
              <a:rPr lang="en-US" altLang="ja-JP" sz="800" dirty="0">
                <a:solidFill>
                  <a:schemeClr val="tx1"/>
                </a:solidFill>
              </a:rPr>
              <a:t>                "XF8C34F6A5DE91B8EE370C531D19508B59B6B7367": "https://msar.s3-ap-northeast-1.amazonaws.com/video/AB00001/VD00002.mp4",</a:t>
            </a:r>
          </a:p>
          <a:p>
            <a:r>
              <a:rPr lang="en-US" altLang="ja-JP" sz="800" dirty="0">
                <a:solidFill>
                  <a:schemeClr val="tx1"/>
                </a:solidFill>
              </a:rPr>
              <a:t>                "X14F3BEB8B95E6116A26727836D768DC0DBF31064": "https://msar.s3-ap-northeast-1.amazonaws.com/video/AB00001/VD00003.mp4",</a:t>
            </a:r>
          </a:p>
          <a:p>
            <a:r>
              <a:rPr lang="en-US" altLang="ja-JP" sz="800" dirty="0">
                <a:solidFill>
                  <a:schemeClr val="tx1"/>
                </a:solidFill>
              </a:rPr>
              <a:t>                "XDA5D14786773AF11FFF9642A1F3A0B294A2CAB09": "https://msar.s3-ap-northeast-1.amazonaws.com/video/AB00001/VD00001.mp4",</a:t>
            </a:r>
          </a:p>
          <a:p>
            <a:r>
              <a:rPr lang="en-US" altLang="ja-JP" sz="800" dirty="0">
                <a:solidFill>
                  <a:schemeClr val="tx1"/>
                </a:solidFill>
              </a:rPr>
              <a:t>                "X24A17914C554D5E8F5F387D27FA949AC8559D8A2": "https://msar.s3-ap-northeast-1.amazonaws.com/video/AB00001/VD00006.mp4"</a:t>
            </a:r>
          </a:p>
          <a:p>
            <a:r>
              <a:rPr lang="en-US" altLang="ja-JP" sz="800" dirty="0">
                <a:solidFill>
                  <a:schemeClr val="tx1"/>
                </a:solidFill>
              </a:rPr>
              <a:t>            },</a:t>
            </a:r>
          </a:p>
          <a:p>
            <a:r>
              <a:rPr lang="en-US" altLang="ja-JP" sz="800" dirty="0">
                <a:solidFill>
                  <a:schemeClr val="tx1"/>
                </a:solidFill>
              </a:rPr>
              <a:t>            "description": "</a:t>
            </a:r>
            <a:r>
              <a:rPr lang="ja-JP" altLang="en-US" sz="800" dirty="0">
                <a:solidFill>
                  <a:schemeClr val="tx1"/>
                </a:solidFill>
              </a:rPr>
              <a:t>テスト用アルバム</a:t>
            </a:r>
            <a:r>
              <a:rPr lang="en-US" altLang="ja-JP" sz="800" dirty="0">
                <a:solidFill>
                  <a:schemeClr val="tx1"/>
                </a:solidFill>
              </a:rPr>
              <a:t>",</a:t>
            </a:r>
          </a:p>
          <a:p>
            <a:r>
              <a:rPr lang="en-US" altLang="ja-JP" sz="800" dirty="0">
                <a:solidFill>
                  <a:schemeClr val="tx1"/>
                </a:solidFill>
              </a:rPr>
              <a:t>            "albumid": "13100018",</a:t>
            </a:r>
          </a:p>
          <a:p>
            <a:r>
              <a:rPr lang="en-US" altLang="ja-JP" sz="800" dirty="0">
                <a:solidFill>
                  <a:schemeClr val="tx1"/>
                </a:solidFill>
              </a:rPr>
              <a:t>            "data": {</a:t>
            </a:r>
          </a:p>
          <a:p>
            <a:r>
              <a:rPr lang="en-US" altLang="ja-JP" sz="800" dirty="0">
                <a:solidFill>
                  <a:schemeClr val="tx1"/>
                </a:solidFill>
              </a:rPr>
              <a:t>                "dat_file": "https://msar.s3-ap-northeast-1.amazonaws.com/vuforia/AB00001/AB00001.dat",</a:t>
            </a:r>
          </a:p>
          <a:p>
            <a:r>
              <a:rPr lang="en-US" altLang="ja-JP" sz="800" dirty="0">
                <a:solidFill>
                  <a:schemeClr val="tx1"/>
                </a:solidFill>
              </a:rPr>
              <a:t>                "xml_file": "https://msar.s3-ap-northeast-1.amazonaws.com/vuforia/AB00001/AB00001.xml"</a:t>
            </a:r>
          </a:p>
          <a:p>
            <a:r>
              <a:rPr lang="en-US" altLang="ja-JP" sz="800" dirty="0">
                <a:solidFill>
                  <a:schemeClr val="tx1"/>
                </a:solidFill>
              </a:rPr>
              <a:t>            },</a:t>
            </a:r>
          </a:p>
          <a:p>
            <a:r>
              <a:rPr lang="en-US" altLang="ja-JP" sz="800" dirty="0">
                <a:solidFill>
                  <a:schemeClr val="tx1"/>
                </a:solidFill>
              </a:rPr>
              <a:t>           “updatetime”:” 2019-10-10T12:09:26+09:00”</a:t>
            </a:r>
          </a:p>
          <a:p>
            <a:r>
              <a:rPr lang="en-US" altLang="ja-JP" sz="800" dirty="0">
                <a:solidFill>
                  <a:schemeClr val="tx1"/>
                </a:solidFill>
              </a:rPr>
              <a:t>        }</a:t>
            </a:r>
          </a:p>
          <a:p>
            <a:r>
              <a:rPr lang="en-US" altLang="ja-JP" sz="800" dirty="0">
                <a:solidFill>
                  <a:schemeClr val="tx1"/>
                </a:solidFill>
              </a:rPr>
              <a:t>    ],</a:t>
            </a:r>
          </a:p>
          <a:p>
            <a:r>
              <a:rPr lang="en-US" altLang="ja-JP" sz="800" dirty="0">
                <a:solidFill>
                  <a:schemeClr val="tx1"/>
                </a:solidFill>
              </a:rPr>
              <a:t>    "Count": 1,</a:t>
            </a:r>
          </a:p>
          <a:p>
            <a:r>
              <a:rPr lang="en-US" altLang="ja-JP" sz="800" dirty="0">
                <a:solidFill>
                  <a:schemeClr val="tx1"/>
                </a:solidFill>
              </a:rPr>
              <a:t>    "ScannedCount": 1</a:t>
            </a:r>
          </a:p>
          <a:p>
            <a:r>
              <a:rPr lang="en-US" altLang="ja-JP" sz="800" dirty="0">
                <a:solidFill>
                  <a:schemeClr val="tx1"/>
                </a:solidFill>
              </a:rPr>
              <a:t>}</a:t>
            </a:r>
            <a:endParaRPr kumimoji="1" lang="ja-JP" altLang="en-US" sz="800" dirty="0">
              <a:solidFill>
                <a:schemeClr val="tx1"/>
              </a:solidFill>
            </a:endParaRPr>
          </a:p>
        </p:txBody>
      </p:sp>
      <p:graphicFrame>
        <p:nvGraphicFramePr>
          <p:cNvPr id="6" name="表 6">
            <a:extLst>
              <a:ext uri="{FF2B5EF4-FFF2-40B4-BE49-F238E27FC236}">
                <a16:creationId xmlns:a16="http://schemas.microsoft.com/office/drawing/2014/main" xmlns="" id="{4D29CA9C-A0AC-4D0E-B623-E0FAB87C9136}"/>
              </a:ext>
            </a:extLst>
          </p:cNvPr>
          <p:cNvGraphicFramePr>
            <a:graphicFrameLocks noGrp="1"/>
          </p:cNvGraphicFramePr>
          <p:nvPr>
            <p:extLst>
              <p:ext uri="{D42A27DB-BD31-4B8C-83A1-F6EECF244321}">
                <p14:modId xmlns:p14="http://schemas.microsoft.com/office/powerpoint/2010/main" val="839795934"/>
              </p:ext>
            </p:extLst>
          </p:nvPr>
        </p:nvGraphicFramePr>
        <p:xfrm>
          <a:off x="2844800" y="1950720"/>
          <a:ext cx="8128000" cy="1219199"/>
        </p:xfrm>
        <a:graphic>
          <a:graphicData uri="http://schemas.openxmlformats.org/drawingml/2006/table">
            <a:tbl>
              <a:tblPr firstRow="1" bandRow="1">
                <a:tableStyleId>{69CF1AB2-1976-4502-BF36-3FF5EA218861}</a:tableStyleId>
              </a:tblPr>
              <a:tblGrid>
                <a:gridCol w="777301">
                  <a:extLst>
                    <a:ext uri="{9D8B030D-6E8A-4147-A177-3AD203B41FA5}">
                      <a16:colId xmlns:a16="http://schemas.microsoft.com/office/drawing/2014/main" xmlns="" val="625491747"/>
                    </a:ext>
                  </a:extLst>
                </a:gridCol>
                <a:gridCol w="7350699">
                  <a:extLst>
                    <a:ext uri="{9D8B030D-6E8A-4147-A177-3AD203B41FA5}">
                      <a16:colId xmlns:a16="http://schemas.microsoft.com/office/drawing/2014/main" xmlns="" val="2420633281"/>
                    </a:ext>
                  </a:extLst>
                </a:gridCol>
              </a:tblGrid>
              <a:tr h="298156">
                <a:tc>
                  <a:txBody>
                    <a:bodyPr/>
                    <a:lstStyle/>
                    <a:p>
                      <a:r>
                        <a:rPr kumimoji="1" lang="en-US" altLang="ja-JP" sz="1400" b="0" dirty="0"/>
                        <a:t>200</a:t>
                      </a:r>
                      <a:endParaRPr kumimoji="1" lang="ja-JP" altLang="en-US" sz="1400" b="0" dirty="0"/>
                    </a:p>
                  </a:txBody>
                  <a:tcPr/>
                </a:tc>
                <a:tc>
                  <a:txBody>
                    <a:bodyPr/>
                    <a:lstStyle/>
                    <a:p>
                      <a:r>
                        <a:rPr kumimoji="1" lang="en-US" altLang="ja-JP" sz="1400" b="0" dirty="0"/>
                        <a:t>OK</a:t>
                      </a:r>
                      <a:endParaRPr kumimoji="1" lang="ja-JP" altLang="en-US" sz="1400" b="0" dirty="0"/>
                    </a:p>
                  </a:txBody>
                  <a:tcPr/>
                </a:tc>
                <a:extLst>
                  <a:ext uri="{0D108BD9-81ED-4DB2-BD59-A6C34878D82A}">
                    <a16:rowId xmlns:a16="http://schemas.microsoft.com/office/drawing/2014/main" xmlns="" val="2730094838"/>
                  </a:ext>
                </a:extLst>
              </a:tr>
              <a:tr h="298156">
                <a:tc>
                  <a:txBody>
                    <a:bodyPr/>
                    <a:lstStyle/>
                    <a:p>
                      <a:r>
                        <a:rPr kumimoji="1" lang="en-US" altLang="ja-JP" sz="1400" dirty="0"/>
                        <a:t>204</a:t>
                      </a:r>
                      <a:endParaRPr kumimoji="1" lang="ja-JP" altLang="en-US" sz="1400" dirty="0"/>
                    </a:p>
                  </a:txBody>
                  <a:tcPr/>
                </a:tc>
                <a:tc>
                  <a:txBody>
                    <a:bodyPr/>
                    <a:lstStyle/>
                    <a:p>
                      <a:r>
                        <a:rPr kumimoji="1" lang="en-US" altLang="ja-JP" sz="1400" dirty="0"/>
                        <a:t>0 result</a:t>
                      </a:r>
                      <a:endParaRPr kumimoji="1" lang="ja-JP" altLang="en-US" sz="1400" dirty="0"/>
                    </a:p>
                  </a:txBody>
                  <a:tcPr/>
                </a:tc>
                <a:extLst>
                  <a:ext uri="{0D108BD9-81ED-4DB2-BD59-A6C34878D82A}">
                    <a16:rowId xmlns:a16="http://schemas.microsoft.com/office/drawing/2014/main" xmlns="" val="2260420859"/>
                  </a:ext>
                </a:extLst>
              </a:tr>
              <a:tr h="298156">
                <a:tc>
                  <a:txBody>
                    <a:bodyPr/>
                    <a:lstStyle/>
                    <a:p>
                      <a:r>
                        <a:rPr kumimoji="1" lang="en-US" altLang="ja-JP" sz="1400" dirty="0"/>
                        <a:t>304</a:t>
                      </a:r>
                      <a:endParaRPr kumimoji="1" lang="ja-JP" altLang="en-US" sz="1400" dirty="0"/>
                    </a:p>
                  </a:txBody>
                  <a:tcPr/>
                </a:tc>
                <a:tc>
                  <a:txBody>
                    <a:bodyPr/>
                    <a:lstStyle/>
                    <a:p>
                      <a:r>
                        <a:rPr kumimoji="1" lang="en-US" altLang="ja-JP" sz="1400" dirty="0"/>
                        <a:t>Not Modified</a:t>
                      </a:r>
                      <a:r>
                        <a:rPr kumimoji="1" lang="ja-JP" altLang="en-US" sz="1400" dirty="0"/>
                        <a:t> </a:t>
                      </a:r>
                      <a:r>
                        <a:rPr kumimoji="1" lang="en-US" altLang="ja-JP" sz="1400" dirty="0"/>
                        <a:t>(</a:t>
                      </a:r>
                      <a:r>
                        <a:rPr kumimoji="1" lang="ja-JP" altLang="en-US" sz="1400" dirty="0"/>
                        <a:t> </a:t>
                      </a:r>
                      <a:r>
                        <a:rPr kumimoji="1" lang="en-US" altLang="ja-JP" sz="1400" dirty="0"/>
                        <a:t>downloadtime == updatetime )</a:t>
                      </a:r>
                      <a:endParaRPr kumimoji="1" lang="ja-JP" altLang="en-US" sz="1400" dirty="0"/>
                    </a:p>
                  </a:txBody>
                  <a:tcPr/>
                </a:tc>
                <a:extLst>
                  <a:ext uri="{0D108BD9-81ED-4DB2-BD59-A6C34878D82A}">
                    <a16:rowId xmlns:a16="http://schemas.microsoft.com/office/drawing/2014/main" xmlns="" val="1340118628"/>
                  </a:ext>
                </a:extLst>
              </a:tr>
              <a:tr h="298156">
                <a:tc>
                  <a:txBody>
                    <a:bodyPr/>
                    <a:lstStyle/>
                    <a:p>
                      <a:r>
                        <a:rPr kumimoji="1" lang="en-US" altLang="ja-JP" sz="1400" dirty="0"/>
                        <a:t>400</a:t>
                      </a:r>
                      <a:endParaRPr kumimoji="1" lang="ja-JP" altLang="en-US" sz="1400" dirty="0"/>
                    </a:p>
                  </a:txBody>
                  <a:tcPr/>
                </a:tc>
                <a:tc>
                  <a:txBody>
                    <a:bodyPr/>
                    <a:lstStyle/>
                    <a:p>
                      <a:r>
                        <a:rPr kumimoji="1" lang="en-US" altLang="ja-JP" sz="1400" dirty="0"/>
                        <a:t>Input error</a:t>
                      </a:r>
                      <a:endParaRPr kumimoji="1" lang="ja-JP" altLang="en-US" sz="1400" dirty="0"/>
                    </a:p>
                  </a:txBody>
                  <a:tcPr/>
                </a:tc>
                <a:extLst>
                  <a:ext uri="{0D108BD9-81ED-4DB2-BD59-A6C34878D82A}">
                    <a16:rowId xmlns:a16="http://schemas.microsoft.com/office/drawing/2014/main" xmlns="" val="1353339895"/>
                  </a:ext>
                </a:extLst>
              </a:tr>
            </a:tbl>
          </a:graphicData>
        </a:graphic>
      </p:graphicFrame>
      <p:sp>
        <p:nvSpPr>
          <p:cNvPr id="10" name="吹き出し: 角を丸めた四角形 9">
            <a:extLst>
              <a:ext uri="{FF2B5EF4-FFF2-40B4-BE49-F238E27FC236}">
                <a16:creationId xmlns:a16="http://schemas.microsoft.com/office/drawing/2014/main" xmlns="" id="{51469C57-985A-411E-8BBA-88D8E5C534A8}"/>
              </a:ext>
            </a:extLst>
          </p:cNvPr>
          <p:cNvSpPr/>
          <p:nvPr/>
        </p:nvSpPr>
        <p:spPr>
          <a:xfrm>
            <a:off x="6918592" y="6048259"/>
            <a:ext cx="4329819" cy="477077"/>
          </a:xfrm>
          <a:prstGeom prst="wedgeRoundRectCallout">
            <a:avLst>
              <a:gd name="adj1" fmla="val 4771"/>
              <a:gd name="adj2" fmla="val -8682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r>
              <a:rPr kumimoji="1" lang="en-US" altLang="ja-JP" sz="1400" dirty="0">
                <a:solidFill>
                  <a:schemeClr val="tx1"/>
                </a:solidFill>
              </a:rPr>
              <a:t>※responseCode </a:t>
            </a:r>
            <a:r>
              <a:rPr kumimoji="1" lang="ja-JP" altLang="en-US" sz="1400" dirty="0">
                <a:solidFill>
                  <a:schemeClr val="tx1"/>
                </a:solidFill>
              </a:rPr>
              <a:t>が</a:t>
            </a:r>
            <a:r>
              <a:rPr kumimoji="1" lang="en-US" altLang="ja-JP" sz="1400" dirty="0">
                <a:solidFill>
                  <a:schemeClr val="tx1"/>
                </a:solidFill>
              </a:rPr>
              <a:t>200</a:t>
            </a:r>
            <a:r>
              <a:rPr kumimoji="1" lang="ja-JP" altLang="en-US" sz="1400" dirty="0">
                <a:solidFill>
                  <a:schemeClr val="tx1"/>
                </a:solidFill>
              </a:rPr>
              <a:t>以外の時、</a:t>
            </a:r>
            <a:r>
              <a:rPr kumimoji="1" lang="en-US" altLang="ja-JP" sz="1400" dirty="0">
                <a:solidFill>
                  <a:schemeClr val="tx1"/>
                </a:solidFill>
              </a:rPr>
              <a:t>body</a:t>
            </a:r>
            <a:r>
              <a:rPr kumimoji="1" lang="ja-JP" altLang="en-US" sz="1400" dirty="0">
                <a:solidFill>
                  <a:schemeClr val="tx1"/>
                </a:solidFill>
              </a:rPr>
              <a:t>は空</a:t>
            </a:r>
            <a:endParaRPr kumimoji="1" lang="ja-JP" altLang="en-US" sz="1400" dirty="0"/>
          </a:p>
        </p:txBody>
      </p:sp>
    </p:spTree>
    <p:extLst>
      <p:ext uri="{BB962C8B-B14F-4D97-AF65-F5344CB8AC3E}">
        <p14:creationId xmlns:p14="http://schemas.microsoft.com/office/powerpoint/2010/main" val="1029193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6" name="Google Shape;246;p12"/>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ltLang="ja-JP" dirty="0"/>
              <a:t>5</a:t>
            </a:r>
            <a:r>
              <a:rPr lang="en-US" dirty="0" smtClean="0"/>
              <a:t>. </a:t>
            </a:r>
            <a:r>
              <a:rPr lang="en-US" dirty="0"/>
              <a:t>画面遷移</a:t>
            </a:r>
            <a:endParaRPr dirty="0"/>
          </a:p>
        </p:txBody>
      </p:sp>
      <p:sp>
        <p:nvSpPr>
          <p:cNvPr id="247" name="Google Shape;247;p12"/>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3" name="図形グループ 2"/>
          <p:cNvGrpSpPr/>
          <p:nvPr/>
        </p:nvGrpSpPr>
        <p:grpSpPr>
          <a:xfrm>
            <a:off x="586654" y="898756"/>
            <a:ext cx="1323319" cy="2708602"/>
            <a:chOff x="586654" y="898756"/>
            <a:chExt cx="1323319" cy="2708602"/>
          </a:xfrm>
        </p:grpSpPr>
        <p:pic>
          <p:nvPicPr>
            <p:cNvPr id="250" name="Google Shape;250;p12" descr="横, 時計, 異なる, ドア が含まれている画像&#10;&#10;自動的に生成された説明"/>
            <p:cNvPicPr preferRelativeResize="0"/>
            <p:nvPr/>
          </p:nvPicPr>
          <p:blipFill rotWithShape="1">
            <a:blip r:embed="rId3">
              <a:alphaModFix/>
            </a:blip>
            <a:srcRect l="31746" t="17739" r="34668" b="14599"/>
            <a:stretch/>
          </p:blipFill>
          <p:spPr>
            <a:xfrm>
              <a:off x="586654" y="898756"/>
              <a:ext cx="1323319" cy="2708602"/>
            </a:xfrm>
            <a:prstGeom prst="rect">
              <a:avLst/>
            </a:prstGeom>
            <a:noFill/>
            <a:ln>
              <a:noFill/>
            </a:ln>
          </p:spPr>
        </p:pic>
        <p:pic>
          <p:nvPicPr>
            <p:cNvPr id="252" name="Google Shape;252;p12" descr="電子機器, 携帯電話 が含まれている画像&#10;&#10;自動的に生成された説明"/>
            <p:cNvPicPr preferRelativeResize="0"/>
            <p:nvPr/>
          </p:nvPicPr>
          <p:blipFill rotWithShape="1">
            <a:blip r:embed="rId4">
              <a:alphaModFix/>
            </a:blip>
            <a:srcRect l="33680" t="21019" r="28749" b="21631"/>
            <a:stretch/>
          </p:blipFill>
          <p:spPr>
            <a:xfrm>
              <a:off x="664331" y="1188533"/>
              <a:ext cx="1176846" cy="2109600"/>
            </a:xfrm>
            <a:prstGeom prst="rect">
              <a:avLst/>
            </a:prstGeom>
            <a:noFill/>
            <a:ln>
              <a:noFill/>
            </a:ln>
          </p:spPr>
        </p:pic>
        <p:pic>
          <p:nvPicPr>
            <p:cNvPr id="253" name="Google Shape;253;p12" descr="マグカップ, 記号, ゲーム, 食品 が含まれている画像&#10;&#10;自動的に生成された説明"/>
            <p:cNvPicPr preferRelativeResize="0"/>
            <p:nvPr/>
          </p:nvPicPr>
          <p:blipFill rotWithShape="1">
            <a:blip r:embed="rId5">
              <a:alphaModFix/>
            </a:blip>
            <a:srcRect/>
            <a:stretch/>
          </p:blipFill>
          <p:spPr>
            <a:xfrm>
              <a:off x="1231134" y="2059041"/>
              <a:ext cx="241329" cy="282297"/>
            </a:xfrm>
            <a:prstGeom prst="rect">
              <a:avLst/>
            </a:prstGeom>
            <a:noFill/>
            <a:ln>
              <a:solidFill>
                <a:srgbClr val="FF66CC"/>
              </a:solidFill>
            </a:ln>
          </p:spPr>
        </p:pic>
      </p:grpSp>
      <p:pic>
        <p:nvPicPr>
          <p:cNvPr id="254" name="Google Shape;254;p12"/>
          <p:cNvPicPr preferRelativeResize="0">
            <a:picLocks noGrp="1"/>
          </p:cNvPicPr>
          <p:nvPr>
            <p:ph type="body" idx="1"/>
          </p:nvPr>
        </p:nvPicPr>
        <p:blipFill rotWithShape="1">
          <a:blip r:embed="rId6">
            <a:alphaModFix/>
          </a:blip>
          <a:srcRect/>
          <a:stretch/>
        </p:blipFill>
        <p:spPr>
          <a:xfrm>
            <a:off x="2859208" y="1803984"/>
            <a:ext cx="1897684" cy="4244846"/>
          </a:xfrm>
          <a:prstGeom prst="rect">
            <a:avLst/>
          </a:prstGeom>
          <a:noFill/>
          <a:ln>
            <a:noFill/>
          </a:ln>
        </p:spPr>
      </p:pic>
      <p:pic>
        <p:nvPicPr>
          <p:cNvPr id="255" name="Google Shape;255;p12"/>
          <p:cNvPicPr preferRelativeResize="0"/>
          <p:nvPr/>
        </p:nvPicPr>
        <p:blipFill rotWithShape="1">
          <a:blip r:embed="rId7">
            <a:alphaModFix/>
          </a:blip>
          <a:srcRect/>
          <a:stretch/>
        </p:blipFill>
        <p:spPr>
          <a:xfrm>
            <a:off x="6683303" y="3962860"/>
            <a:ext cx="1272685" cy="2592902"/>
          </a:xfrm>
          <a:prstGeom prst="rect">
            <a:avLst/>
          </a:prstGeom>
          <a:noFill/>
          <a:ln w="31750" cap="flat" cmpd="sng">
            <a:solidFill>
              <a:srgbClr val="FF6699"/>
            </a:solidFill>
            <a:prstDash val="solid"/>
            <a:round/>
            <a:headEnd type="none" w="sm" len="sm"/>
            <a:tailEnd type="none" w="sm" len="sm"/>
          </a:ln>
        </p:spPr>
      </p:pic>
      <p:grpSp>
        <p:nvGrpSpPr>
          <p:cNvPr id="8" name="図形グループ 7"/>
          <p:cNvGrpSpPr/>
          <p:nvPr/>
        </p:nvGrpSpPr>
        <p:grpSpPr>
          <a:xfrm>
            <a:off x="6670686" y="790992"/>
            <a:ext cx="1271603" cy="2753249"/>
            <a:chOff x="6670686" y="790992"/>
            <a:chExt cx="1271603" cy="2753249"/>
          </a:xfrm>
        </p:grpSpPr>
        <p:pic>
          <p:nvPicPr>
            <p:cNvPr id="242" name="Google Shape;242;p12" descr="横, 時計, 異なる, ドア が含まれている画像&#10;&#10;自動的に生成された説明"/>
            <p:cNvPicPr preferRelativeResize="0"/>
            <p:nvPr/>
          </p:nvPicPr>
          <p:blipFill rotWithShape="1">
            <a:blip r:embed="rId3">
              <a:alphaModFix/>
            </a:blip>
            <a:srcRect l="31746" t="17739" r="34668" b="14599"/>
            <a:stretch/>
          </p:blipFill>
          <p:spPr>
            <a:xfrm>
              <a:off x="6670686" y="790992"/>
              <a:ext cx="1271603" cy="2753249"/>
            </a:xfrm>
            <a:prstGeom prst="rect">
              <a:avLst/>
            </a:prstGeom>
            <a:noFill/>
            <a:ln>
              <a:noFill/>
            </a:ln>
          </p:spPr>
        </p:pic>
        <p:pic>
          <p:nvPicPr>
            <p:cNvPr id="256" name="Google Shape;256;p12" descr="モニター画面に映る文字&#10;&#10;自動的に生成された説明"/>
            <p:cNvPicPr preferRelativeResize="0"/>
            <p:nvPr/>
          </p:nvPicPr>
          <p:blipFill rotWithShape="1">
            <a:blip r:embed="rId8">
              <a:alphaModFix/>
            </a:blip>
            <a:srcRect/>
            <a:stretch/>
          </p:blipFill>
          <p:spPr>
            <a:xfrm>
              <a:off x="6733926" y="1095784"/>
              <a:ext cx="1131966" cy="2121396"/>
            </a:xfrm>
            <a:prstGeom prst="rect">
              <a:avLst/>
            </a:prstGeom>
            <a:noFill/>
            <a:ln>
              <a:noFill/>
            </a:ln>
          </p:spPr>
        </p:pic>
        <p:pic>
          <p:nvPicPr>
            <p:cNvPr id="257" name="Google Shape;257;p12" descr="櫛 が含まれている画像&#10;&#10;自動的に生成された説明"/>
            <p:cNvPicPr preferRelativeResize="0"/>
            <p:nvPr/>
          </p:nvPicPr>
          <p:blipFill rotWithShape="1">
            <a:blip r:embed="rId9">
              <a:alphaModFix/>
            </a:blip>
            <a:srcRect/>
            <a:stretch/>
          </p:blipFill>
          <p:spPr>
            <a:xfrm>
              <a:off x="6861078" y="1896774"/>
              <a:ext cx="877664" cy="511007"/>
            </a:xfrm>
            <a:prstGeom prst="rect">
              <a:avLst/>
            </a:prstGeom>
            <a:noFill/>
            <a:ln>
              <a:noFill/>
            </a:ln>
          </p:spPr>
        </p:pic>
      </p:grpSp>
      <p:grpSp>
        <p:nvGrpSpPr>
          <p:cNvPr id="259" name="Google Shape;259;p12"/>
          <p:cNvGrpSpPr/>
          <p:nvPr/>
        </p:nvGrpSpPr>
        <p:grpSpPr>
          <a:xfrm>
            <a:off x="9739082" y="1163911"/>
            <a:ext cx="1991517" cy="4118306"/>
            <a:chOff x="9435403" y="1277659"/>
            <a:chExt cx="1903863" cy="4118306"/>
          </a:xfrm>
        </p:grpSpPr>
        <p:pic>
          <p:nvPicPr>
            <p:cNvPr id="262" name="Google Shape;262;p12" descr="横, 時計, 異なる, ドア が含まれている画像&#10;&#10;自動的に生成された説明"/>
            <p:cNvPicPr preferRelativeResize="0"/>
            <p:nvPr/>
          </p:nvPicPr>
          <p:blipFill rotWithShape="1">
            <a:blip r:embed="rId3">
              <a:alphaModFix/>
            </a:blip>
            <a:srcRect l="31746" t="17739" r="34668" b="14599"/>
            <a:stretch/>
          </p:blipFill>
          <p:spPr>
            <a:xfrm>
              <a:off x="9435403" y="1277659"/>
              <a:ext cx="1903863" cy="4118306"/>
            </a:xfrm>
            <a:prstGeom prst="rect">
              <a:avLst/>
            </a:prstGeom>
            <a:noFill/>
            <a:ln>
              <a:noFill/>
            </a:ln>
          </p:spPr>
        </p:pic>
        <p:pic>
          <p:nvPicPr>
            <p:cNvPr id="266" name="Google Shape;266;p12" descr="ノートパソコン, 屋内, コンピュータ, 座る が含まれている画像&#10;&#10;自動的に生成された説明"/>
            <p:cNvPicPr preferRelativeResize="0"/>
            <p:nvPr/>
          </p:nvPicPr>
          <p:blipFill rotWithShape="1">
            <a:blip r:embed="rId10">
              <a:alphaModFix/>
            </a:blip>
            <a:srcRect/>
            <a:stretch/>
          </p:blipFill>
          <p:spPr>
            <a:xfrm>
              <a:off x="9540191" y="1732682"/>
              <a:ext cx="1676837" cy="3152070"/>
            </a:xfrm>
            <a:prstGeom prst="rect">
              <a:avLst/>
            </a:prstGeom>
            <a:noFill/>
            <a:ln>
              <a:noFill/>
            </a:ln>
          </p:spPr>
        </p:pic>
      </p:grpSp>
      <p:sp>
        <p:nvSpPr>
          <p:cNvPr id="267" name="Google Shape;267;p12"/>
          <p:cNvSpPr txBox="1"/>
          <p:nvPr/>
        </p:nvSpPr>
        <p:spPr>
          <a:xfrm>
            <a:off x="2796127" y="1458869"/>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smtClean="0">
                <a:solidFill>
                  <a:schemeClr val="dk1"/>
                </a:solidFill>
                <a:latin typeface="+mn-ea"/>
                <a:cs typeface="Century Gothic"/>
                <a:sym typeface="Century Gothic"/>
              </a:rPr>
              <a:t>Home画面</a:t>
            </a:r>
            <a:endParaRPr sz="1200" dirty="0">
              <a:latin typeface="+mn-ea"/>
            </a:endParaRPr>
          </a:p>
        </p:txBody>
      </p:sp>
      <p:sp>
        <p:nvSpPr>
          <p:cNvPr id="268" name="Google Shape;268;p12"/>
          <p:cNvSpPr txBox="1"/>
          <p:nvPr/>
        </p:nvSpPr>
        <p:spPr>
          <a:xfrm>
            <a:off x="5469982" y="801566"/>
            <a:ext cx="134223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200" dirty="0" smtClean="0">
                <a:latin typeface="+mn-ea"/>
              </a:rPr>
              <a:t>バーコード</a:t>
            </a:r>
            <a:r>
              <a:rPr lang="en-US" altLang="ja-JP" sz="1200" dirty="0" smtClean="0">
                <a:latin typeface="+mn-ea"/>
              </a:rPr>
              <a:t/>
            </a:r>
            <a:br>
              <a:rPr lang="en-US" altLang="ja-JP" sz="1200" dirty="0" smtClean="0">
                <a:latin typeface="+mn-ea"/>
              </a:rPr>
            </a:br>
            <a:r>
              <a:rPr lang="ja-JP" altLang="en-US" sz="1200" dirty="0" smtClean="0">
                <a:latin typeface="+mn-ea"/>
              </a:rPr>
              <a:t>スキャ</a:t>
            </a:r>
            <a:r>
              <a:rPr lang="ja-JP" altLang="en-US" sz="1200" dirty="0" smtClean="0">
                <a:latin typeface="+mn-ea"/>
              </a:rPr>
              <a:t>ン画面</a:t>
            </a:r>
            <a:endParaRPr sz="1200" dirty="0">
              <a:latin typeface="+mn-ea"/>
            </a:endParaRPr>
          </a:p>
        </p:txBody>
      </p:sp>
      <p:sp>
        <p:nvSpPr>
          <p:cNvPr id="269" name="Google Shape;269;p12"/>
          <p:cNvSpPr txBox="1"/>
          <p:nvPr/>
        </p:nvSpPr>
        <p:spPr>
          <a:xfrm>
            <a:off x="5604932" y="3952642"/>
            <a:ext cx="1019665"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mn-ea"/>
                <a:cs typeface="Century Gothic"/>
                <a:sym typeface="Century Gothic"/>
              </a:rPr>
              <a:t>アルバム</a:t>
            </a:r>
            <a:r>
              <a:rPr lang="en-US" sz="1200" dirty="0" smtClean="0">
                <a:solidFill>
                  <a:schemeClr val="dk1"/>
                </a:solidFill>
                <a:latin typeface="+mn-ea"/>
                <a:cs typeface="Century Gothic"/>
                <a:sym typeface="Century Gothic"/>
              </a:rPr>
              <a:t>ID</a:t>
            </a:r>
            <a:br>
              <a:rPr lang="en-US" sz="1200" dirty="0" smtClean="0">
                <a:solidFill>
                  <a:schemeClr val="dk1"/>
                </a:solidFill>
                <a:latin typeface="+mn-ea"/>
                <a:cs typeface="Century Gothic"/>
                <a:sym typeface="Century Gothic"/>
              </a:rPr>
            </a:br>
            <a:r>
              <a:rPr lang="en-US" sz="1200" dirty="0" smtClean="0">
                <a:solidFill>
                  <a:schemeClr val="dk1"/>
                </a:solidFill>
                <a:latin typeface="+mn-ea"/>
                <a:cs typeface="Century Gothic"/>
                <a:sym typeface="Century Gothic"/>
              </a:rPr>
              <a:t>入力</a:t>
            </a:r>
            <a:r>
              <a:rPr lang="en-US" sz="1200" dirty="0">
                <a:solidFill>
                  <a:schemeClr val="dk1"/>
                </a:solidFill>
                <a:latin typeface="+mn-ea"/>
                <a:cs typeface="Century Gothic"/>
                <a:sym typeface="Century Gothic"/>
              </a:rPr>
              <a:t>画面</a:t>
            </a:r>
            <a:endParaRPr sz="1200" dirty="0">
              <a:latin typeface="+mn-ea"/>
            </a:endParaRPr>
          </a:p>
        </p:txBody>
      </p:sp>
      <p:sp>
        <p:nvSpPr>
          <p:cNvPr id="271" name="Google Shape;271;p12"/>
          <p:cNvSpPr txBox="1"/>
          <p:nvPr/>
        </p:nvSpPr>
        <p:spPr>
          <a:xfrm>
            <a:off x="9986774" y="820192"/>
            <a:ext cx="1472768"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200" dirty="0" smtClean="0">
                <a:latin typeface="+mn-ea"/>
              </a:rPr>
              <a:t> </a:t>
            </a:r>
            <a:r>
              <a:rPr lang="en-US" altLang="ja-JP" sz="1200" dirty="0" smtClean="0">
                <a:latin typeface="+mn-ea"/>
              </a:rPr>
              <a:t>AR</a:t>
            </a:r>
            <a:r>
              <a:rPr lang="ja-JP" altLang="en-US" sz="1200" dirty="0" smtClean="0">
                <a:latin typeface="+mn-ea"/>
              </a:rPr>
              <a:t>用</a:t>
            </a:r>
            <a:r>
              <a:rPr lang="ja-JP" altLang="en-US" sz="1200" dirty="0" smtClean="0">
                <a:latin typeface="+mn-ea"/>
              </a:rPr>
              <a:t>カメラ</a:t>
            </a:r>
            <a:r>
              <a:rPr lang="ja-JP" altLang="en-US" sz="1200" dirty="0" smtClean="0">
                <a:latin typeface="+mn-ea"/>
              </a:rPr>
              <a:t>画面</a:t>
            </a:r>
            <a:endParaRPr sz="1200" dirty="0">
              <a:latin typeface="+mn-ea"/>
            </a:endParaRPr>
          </a:p>
        </p:txBody>
      </p:sp>
      <p:sp>
        <p:nvSpPr>
          <p:cNvPr id="272" name="Google Shape;272;p12"/>
          <p:cNvSpPr/>
          <p:nvPr/>
        </p:nvSpPr>
        <p:spPr>
          <a:xfrm>
            <a:off x="3938955" y="4314876"/>
            <a:ext cx="685070" cy="753627"/>
          </a:xfrm>
          <a:prstGeom prst="ellipse">
            <a:avLst/>
          </a:prstGeom>
          <a:noFill/>
          <a:ln w="73025" cap="flat" cmpd="sng">
            <a:solidFill>
              <a:srgbClr val="FF339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73" name="Google Shape;273;p12"/>
          <p:cNvCxnSpPr>
            <a:stCxn id="272" idx="0"/>
            <a:endCxn id="242" idx="1"/>
          </p:cNvCxnSpPr>
          <p:nvPr/>
        </p:nvCxnSpPr>
        <p:spPr>
          <a:xfrm rot="-5400000">
            <a:off x="4402390" y="2046576"/>
            <a:ext cx="2147400" cy="2389200"/>
          </a:xfrm>
          <a:prstGeom prst="bentConnector2">
            <a:avLst/>
          </a:prstGeom>
          <a:noFill/>
          <a:ln w="22225" cap="flat" cmpd="sng">
            <a:solidFill>
              <a:srgbClr val="FF3399"/>
            </a:solidFill>
            <a:prstDash val="solid"/>
            <a:round/>
            <a:headEnd type="none" w="sm" len="sm"/>
            <a:tailEnd type="triangle" w="med" len="med"/>
          </a:ln>
        </p:spPr>
      </p:cxnSp>
      <p:sp>
        <p:nvSpPr>
          <p:cNvPr id="274" name="Google Shape;274;p12"/>
          <p:cNvSpPr/>
          <p:nvPr/>
        </p:nvSpPr>
        <p:spPr>
          <a:xfrm>
            <a:off x="2975058" y="4323665"/>
            <a:ext cx="685071" cy="753626"/>
          </a:xfrm>
          <a:prstGeom prst="ellipse">
            <a:avLst/>
          </a:prstGeom>
          <a:noFill/>
          <a:ln w="73025" cap="flat" cmpd="sng">
            <a:solidFill>
              <a:srgbClr val="FF339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75" name="Google Shape;275;p12"/>
          <p:cNvCxnSpPr>
            <a:stCxn id="274" idx="4"/>
          </p:cNvCxnSpPr>
          <p:nvPr/>
        </p:nvCxnSpPr>
        <p:spPr>
          <a:xfrm rot="16200000" flipH="1">
            <a:off x="4371153" y="4023732"/>
            <a:ext cx="1228750" cy="3335868"/>
          </a:xfrm>
          <a:prstGeom prst="bentConnector2">
            <a:avLst/>
          </a:prstGeom>
          <a:noFill/>
          <a:ln w="28575" cap="flat" cmpd="sng">
            <a:solidFill>
              <a:srgbClr val="FF3399"/>
            </a:solidFill>
            <a:prstDash val="solid"/>
            <a:round/>
            <a:headEnd type="none" w="sm" len="sm"/>
            <a:tailEnd type="triangle" w="med" len="med"/>
          </a:ln>
        </p:spPr>
      </p:cxnSp>
      <p:cxnSp>
        <p:nvCxnSpPr>
          <p:cNvPr id="278" name="Google Shape;278;p12"/>
          <p:cNvCxnSpPr>
            <a:cxnSpLocks/>
            <a:stCxn id="255" idx="3"/>
            <a:endCxn id="262" idx="1"/>
          </p:cNvCxnSpPr>
          <p:nvPr/>
        </p:nvCxnSpPr>
        <p:spPr>
          <a:xfrm flipV="1">
            <a:off x="7955988" y="3223064"/>
            <a:ext cx="1783094" cy="2036247"/>
          </a:xfrm>
          <a:prstGeom prst="bentConnector3">
            <a:avLst>
              <a:gd name="adj1" fmla="val 72664"/>
            </a:avLst>
          </a:prstGeom>
          <a:noFill/>
          <a:ln w="25400" cap="flat" cmpd="sng">
            <a:solidFill>
              <a:srgbClr val="FF6699"/>
            </a:solidFill>
            <a:prstDash val="solid"/>
            <a:round/>
            <a:headEnd type="none" w="sm" len="sm"/>
            <a:tailEnd type="triangle" w="med" len="med"/>
          </a:ln>
        </p:spPr>
      </p:cxnSp>
      <p:sp>
        <p:nvSpPr>
          <p:cNvPr id="279" name="Google Shape;279;p12"/>
          <p:cNvSpPr/>
          <p:nvPr/>
        </p:nvSpPr>
        <p:spPr>
          <a:xfrm>
            <a:off x="9739035" y="1430738"/>
            <a:ext cx="573174" cy="565539"/>
          </a:xfrm>
          <a:prstGeom prst="ellipse">
            <a:avLst/>
          </a:prstGeom>
          <a:noFill/>
          <a:ln w="31750" cap="flat" cmpd="sng">
            <a:solidFill>
              <a:srgbClr val="FF66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80" name="Google Shape;280;p12"/>
          <p:cNvCxnSpPr>
            <a:cxnSpLocks/>
            <a:stCxn id="279" idx="0"/>
            <a:endCxn id="254" idx="0"/>
          </p:cNvCxnSpPr>
          <p:nvPr/>
        </p:nvCxnSpPr>
        <p:spPr>
          <a:xfrm rot="16200000" flipH="1" flipV="1">
            <a:off x="6730213" y="-1491425"/>
            <a:ext cx="373246" cy="6217572"/>
          </a:xfrm>
          <a:prstGeom prst="bentConnector3">
            <a:avLst>
              <a:gd name="adj1" fmla="val -202799"/>
            </a:avLst>
          </a:prstGeom>
          <a:noFill/>
          <a:ln w="22225" cap="flat" cmpd="sng">
            <a:solidFill>
              <a:srgbClr val="FF6699"/>
            </a:solidFill>
            <a:prstDash val="solid"/>
            <a:round/>
            <a:headEnd type="none" w="sm" len="sm"/>
            <a:tailEnd type="triangle" w="med" len="med"/>
          </a:ln>
        </p:spPr>
      </p:cxnSp>
      <p:sp>
        <p:nvSpPr>
          <p:cNvPr id="281" name="Google Shape;281;p12"/>
          <p:cNvSpPr/>
          <p:nvPr/>
        </p:nvSpPr>
        <p:spPr>
          <a:xfrm>
            <a:off x="1193226" y="2040082"/>
            <a:ext cx="304585" cy="317753"/>
          </a:xfrm>
          <a:prstGeom prst="rect">
            <a:avLst/>
          </a:prstGeom>
          <a:noFill/>
          <a:ln w="44450" cap="flat" cmpd="sng">
            <a:solidFill>
              <a:srgbClr val="FF66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82" name="Google Shape;282;p12"/>
          <p:cNvCxnSpPr>
            <a:cxnSpLocks/>
            <a:stCxn id="253" idx="2"/>
            <a:endCxn id="51" idx="0"/>
          </p:cNvCxnSpPr>
          <p:nvPr/>
        </p:nvCxnSpPr>
        <p:spPr>
          <a:xfrm flipH="1">
            <a:off x="1316990" y="2341338"/>
            <a:ext cx="34809" cy="1791250"/>
          </a:xfrm>
          <a:prstGeom prst="straightConnector1">
            <a:avLst/>
          </a:prstGeom>
          <a:noFill/>
          <a:ln w="25400" cap="flat" cmpd="sng">
            <a:solidFill>
              <a:srgbClr val="FF6699"/>
            </a:solidFill>
            <a:prstDash val="solid"/>
            <a:round/>
            <a:headEnd type="none" w="sm" len="sm"/>
            <a:tailEnd type="triangle" w="med" len="med"/>
          </a:ln>
        </p:spPr>
      </p:cxnSp>
      <p:cxnSp>
        <p:nvCxnSpPr>
          <p:cNvPr id="284" name="Google Shape;284;p12"/>
          <p:cNvCxnSpPr>
            <a:stCxn id="242" idx="3"/>
            <a:endCxn id="262" idx="1"/>
          </p:cNvCxnSpPr>
          <p:nvPr/>
        </p:nvCxnSpPr>
        <p:spPr>
          <a:xfrm>
            <a:off x="7942289" y="2167616"/>
            <a:ext cx="1796700" cy="1055400"/>
          </a:xfrm>
          <a:prstGeom prst="bentConnector3">
            <a:avLst>
              <a:gd name="adj1" fmla="val 72933"/>
            </a:avLst>
          </a:prstGeom>
          <a:noFill/>
          <a:ln w="25400" cap="flat" cmpd="sng">
            <a:solidFill>
              <a:srgbClr val="FF6699"/>
            </a:solidFill>
            <a:prstDash val="solid"/>
            <a:round/>
            <a:headEnd type="none" w="sm" len="sm"/>
            <a:tailEnd type="triangle" w="med" len="med"/>
          </a:ln>
        </p:spPr>
      </p:cxnSp>
      <p:cxnSp>
        <p:nvCxnSpPr>
          <p:cNvPr id="285" name="Google Shape;285;p12"/>
          <p:cNvCxnSpPr>
            <a:cxnSpLocks/>
            <a:stCxn id="51" idx="3"/>
            <a:endCxn id="254" idx="1"/>
          </p:cNvCxnSpPr>
          <p:nvPr/>
        </p:nvCxnSpPr>
        <p:spPr>
          <a:xfrm flipV="1">
            <a:off x="1919436" y="3926407"/>
            <a:ext cx="939772" cy="1412708"/>
          </a:xfrm>
          <a:prstGeom prst="bentConnector3">
            <a:avLst>
              <a:gd name="adj1" fmla="val 50000"/>
            </a:avLst>
          </a:prstGeom>
          <a:noFill/>
          <a:ln w="25400" cap="flat" cmpd="sng">
            <a:solidFill>
              <a:srgbClr val="FF6699"/>
            </a:solidFill>
            <a:prstDash val="solid"/>
            <a:round/>
            <a:headEnd type="none" w="sm" len="sm"/>
            <a:tailEnd type="triangle" w="med" len="med"/>
          </a:ln>
        </p:spPr>
      </p:cxnSp>
      <p:pic>
        <p:nvPicPr>
          <p:cNvPr id="51" name="Google Shape;359;p13" descr="食品 が含まれている画像&#10;&#10;自動的に生成された説明"/>
          <p:cNvPicPr preferRelativeResize="0"/>
          <p:nvPr/>
        </p:nvPicPr>
        <p:blipFill rotWithShape="1">
          <a:blip r:embed="rId11">
            <a:alphaModFix/>
          </a:blip>
          <a:srcRect/>
          <a:stretch/>
        </p:blipFill>
        <p:spPr>
          <a:xfrm>
            <a:off x="714543" y="4132588"/>
            <a:ext cx="1204893" cy="2413053"/>
          </a:xfrm>
          <a:prstGeom prst="rect">
            <a:avLst/>
          </a:prstGeom>
          <a:noFill/>
          <a:ln>
            <a:noFill/>
          </a:ln>
        </p:spPr>
      </p:pic>
      <p:sp>
        <p:nvSpPr>
          <p:cNvPr id="52" name="Google Shape;279;p12"/>
          <p:cNvSpPr/>
          <p:nvPr/>
        </p:nvSpPr>
        <p:spPr>
          <a:xfrm>
            <a:off x="6644084" y="991496"/>
            <a:ext cx="399130" cy="393813"/>
          </a:xfrm>
          <a:prstGeom prst="ellipse">
            <a:avLst/>
          </a:prstGeom>
          <a:noFill/>
          <a:ln w="31750" cap="flat" cmpd="sng">
            <a:solidFill>
              <a:srgbClr val="FF66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53" name="Google Shape;280;p12"/>
          <p:cNvCxnSpPr>
            <a:cxnSpLocks/>
            <a:stCxn id="52" idx="0"/>
            <a:endCxn id="254" idx="0"/>
          </p:cNvCxnSpPr>
          <p:nvPr/>
        </p:nvCxnSpPr>
        <p:spPr>
          <a:xfrm rot="16200000" flipH="1" flipV="1">
            <a:off x="4919606" y="-120060"/>
            <a:ext cx="812488" cy="3035599"/>
          </a:xfrm>
          <a:prstGeom prst="bentConnector3">
            <a:avLst>
              <a:gd name="adj1" fmla="val -38793"/>
            </a:avLst>
          </a:prstGeom>
          <a:noFill/>
          <a:ln w="22225" cap="flat" cmpd="sng">
            <a:solidFill>
              <a:srgbClr val="FF6699"/>
            </a:solidFill>
            <a:prstDash val="solid"/>
            <a:round/>
            <a:headEnd type="none" w="sm" len="sm"/>
            <a:tailEnd type="triangle" w="med" len="med"/>
          </a:ln>
        </p:spPr>
      </p:cxnSp>
    </p:spTree>
    <p:extLst>
      <p:ext uri="{BB962C8B-B14F-4D97-AF65-F5344CB8AC3E}">
        <p14:creationId xmlns:p14="http://schemas.microsoft.com/office/powerpoint/2010/main" val="456423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6</a:t>
            </a:r>
            <a:r>
              <a:rPr kumimoji="1" lang="en-US" altLang="ja-JP" dirty="0" smtClean="0"/>
              <a:t>.</a:t>
            </a:r>
            <a:r>
              <a:rPr kumimoji="1" lang="ja-JP" altLang="en-US" dirty="0" smtClean="0"/>
              <a:t> 画面設計 </a:t>
            </a:r>
            <a:r>
              <a:rPr kumimoji="1" lang="en-US" altLang="ja-JP" dirty="0" smtClean="0"/>
              <a:t>(2/6)</a:t>
            </a:r>
            <a:endParaRPr kumimoji="1" lang="ja-JP" altLang="en-US" dirty="0"/>
          </a:p>
        </p:txBody>
      </p:sp>
      <p:sp>
        <p:nvSpPr>
          <p:cNvPr id="3" name="コンテンツ プレースホルダー 2"/>
          <p:cNvSpPr>
            <a:spLocks noGrp="1"/>
          </p:cNvSpPr>
          <p:nvPr>
            <p:ph idx="1"/>
          </p:nvPr>
        </p:nvSpPr>
        <p:spPr>
          <a:xfrm>
            <a:off x="4714874" y="1190625"/>
            <a:ext cx="7313303" cy="5219256"/>
          </a:xfrm>
        </p:spPr>
        <p:txBody>
          <a:bodyPr/>
          <a:lstStyle/>
          <a:p>
            <a:r>
              <a:rPr kumimoji="1" lang="ja-JP" altLang="en-US" dirty="0" smtClean="0"/>
              <a:t>画面概要</a:t>
            </a:r>
            <a:endParaRPr kumimoji="1" lang="en-US" altLang="ja-JP" dirty="0" smtClean="0"/>
          </a:p>
          <a:p>
            <a:pPr marL="0" indent="0">
              <a:buNone/>
            </a:pPr>
            <a:r>
              <a:rPr lang="en-US" altLang="ja-JP" sz="1600" dirty="0" smtClean="0"/>
              <a:t>AR</a:t>
            </a:r>
            <a:r>
              <a:rPr lang="ja-JP" altLang="en-US" sz="1600" dirty="0" smtClean="0"/>
              <a:t>アプリのホーム画面。</a:t>
            </a:r>
            <a:endParaRPr lang="en-US" altLang="ja-JP" sz="1600" dirty="0" smtClean="0"/>
          </a:p>
          <a:p>
            <a:pPr marL="0" indent="0">
              <a:buNone/>
            </a:pPr>
            <a:endParaRPr lang="en-US" altLang="ja-JP" sz="800" dirty="0" smtClean="0"/>
          </a:p>
          <a:p>
            <a:r>
              <a:rPr lang="ja-JP" altLang="en-US" dirty="0" smtClean="0"/>
              <a:t>項目一覧</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r>
              <a:rPr lang="ja-JP" altLang="en-US" dirty="0" smtClean="0"/>
              <a:t>処理一覧</a:t>
            </a:r>
            <a:endParaRPr lang="en-US" altLang="ja-JP" dirty="0" smtClean="0"/>
          </a:p>
          <a:p>
            <a:pPr marL="0" indent="0">
              <a:buNone/>
            </a:pPr>
            <a:endParaRPr lang="en-US" altLang="ja-JP" dirty="0" smtClean="0"/>
          </a:p>
        </p:txBody>
      </p:sp>
      <p:sp>
        <p:nvSpPr>
          <p:cNvPr id="4" name="スライド番号プレースホルダー 3"/>
          <p:cNvSpPr>
            <a:spLocks noGrp="1"/>
          </p:cNvSpPr>
          <p:nvPr>
            <p:ph type="sldNum" sz="quarter" idx="12"/>
          </p:nvPr>
        </p:nvSpPr>
        <p:spPr>
          <a:xfrm>
            <a:off x="11248411" y="6453188"/>
            <a:ext cx="779767" cy="263389"/>
          </a:xfrm>
        </p:spPr>
        <p:txBody>
          <a:bodyPr/>
          <a:lstStyle/>
          <a:p>
            <a:fld id="{FC7FC04C-4975-46EC-A609-F7DE0D5B1B51}" type="slidenum">
              <a:rPr kumimoji="1" lang="ja-JP" altLang="en-US" smtClean="0"/>
              <a:pPr/>
              <a:t>13</a:t>
            </a:fld>
            <a:endParaRPr kumimoji="1" lang="ja-JP" altLang="en-US" dirty="0"/>
          </a:p>
        </p:txBody>
      </p:sp>
      <p:pic>
        <p:nvPicPr>
          <p:cNvPr id="5" name="コンテンツ プレースホルダー 5">
            <a:extLst>
              <a:ext uri="{FF2B5EF4-FFF2-40B4-BE49-F238E27FC236}">
                <a16:creationId xmlns:a16="http://schemas.microsoft.com/office/drawing/2014/main" xmlns="" id="{A9B469B3-50C1-46C0-AB97-1015B5CD3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32" y="1237196"/>
            <a:ext cx="2316043" cy="5180654"/>
          </a:xfrm>
          <a:prstGeom prst="rect">
            <a:avLst/>
          </a:prstGeom>
        </p:spPr>
      </p:pic>
      <p:sp>
        <p:nvSpPr>
          <p:cNvPr id="6" name="テキスト ボックス 5"/>
          <p:cNvSpPr txBox="1"/>
          <p:nvPr/>
        </p:nvSpPr>
        <p:spPr>
          <a:xfrm>
            <a:off x="523875" y="666750"/>
            <a:ext cx="1712015" cy="369332"/>
          </a:xfrm>
          <a:prstGeom prst="rect">
            <a:avLst/>
          </a:prstGeom>
          <a:noFill/>
        </p:spPr>
        <p:txBody>
          <a:bodyPr wrap="none" rtlCol="0">
            <a:spAutoFit/>
          </a:bodyPr>
          <a:lstStyle/>
          <a:p>
            <a:r>
              <a:rPr kumimoji="1" lang="ja-JP" altLang="en-US" dirty="0" smtClean="0"/>
              <a:t>画面名</a:t>
            </a:r>
            <a:r>
              <a:rPr kumimoji="1" lang="en-US" altLang="ja-JP" dirty="0" smtClean="0"/>
              <a:t>:</a:t>
            </a:r>
            <a:r>
              <a:rPr kumimoji="1" lang="ja-JP" altLang="en-US" dirty="0" smtClean="0"/>
              <a:t> ホーム</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521876440"/>
              </p:ext>
            </p:extLst>
          </p:nvPr>
        </p:nvGraphicFramePr>
        <p:xfrm>
          <a:off x="4826000" y="2517086"/>
          <a:ext cx="7080249" cy="2286000"/>
        </p:xfrm>
        <a:graphic>
          <a:graphicData uri="http://schemas.openxmlformats.org/drawingml/2006/table">
            <a:tbl>
              <a:tblPr firstRow="1" bandRow="1">
                <a:tableStyleId>{2D5ABB26-0587-4C30-8999-92F81FD0307C}</a:tableStyleId>
              </a:tblPr>
              <a:tblGrid>
                <a:gridCol w="413566"/>
                <a:gridCol w="1439210"/>
                <a:gridCol w="3751099"/>
                <a:gridCol w="1476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000" dirty="0" smtClean="0"/>
                        <a:t>リンク・フォーム要素</a:t>
                      </a:r>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アプリ名</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アプリ名</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r>
                        <a:rPr kumimoji="1" lang="en-US" altLang="ja-JP" sz="1200" dirty="0" smtClean="0"/>
                        <a:t>--</a:t>
                      </a:r>
                      <a:endParaRPr kumimoji="1" lang="ja-JP" altLang="en-US" sz="1200" dirty="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tc>
                <a:tc>
                  <a:txBody>
                    <a:bodyPr/>
                    <a:lstStyle/>
                    <a:p>
                      <a:r>
                        <a:rPr kumimoji="1" lang="ja-JP" altLang="en-US" sz="1200" dirty="0" smtClean="0"/>
                        <a:t>チュートリアル</a:t>
                      </a:r>
                      <a:endParaRPr kumimoji="1" lang="ja-JP" altLang="en-US" sz="1200" dirty="0"/>
                    </a:p>
                  </a:txBody>
                  <a:tcPr/>
                </a:tc>
                <a:tc>
                  <a:txBody>
                    <a:bodyPr/>
                    <a:lstStyle/>
                    <a:p>
                      <a:r>
                        <a:rPr kumimoji="1" lang="ja-JP" altLang="en-US" sz="1200" dirty="0" smtClean="0"/>
                        <a:t>既定のブラウザで、卒</a:t>
                      </a:r>
                      <a:r>
                        <a:rPr kumimoji="1" lang="en-US" altLang="ja-JP" sz="1200" dirty="0" smtClean="0"/>
                        <a:t>ARu</a:t>
                      </a:r>
                      <a:r>
                        <a:rPr kumimoji="1" lang="ja-JP" altLang="en-US" sz="1200" dirty="0" smtClean="0"/>
                        <a:t>サービスサイトのチュートリアルページを開く。</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3</a:t>
                      </a:r>
                      <a:endParaRPr kumimoji="1" lang="ja-JP" altLang="en-US" sz="1200" dirty="0"/>
                    </a:p>
                  </a:txBody>
                  <a:tcPr/>
                </a:tc>
                <a:tc>
                  <a:txBody>
                    <a:bodyPr/>
                    <a:lstStyle/>
                    <a:p>
                      <a:r>
                        <a:rPr kumimoji="1" lang="ja-JP" altLang="en-US" sz="1200" dirty="0" smtClean="0"/>
                        <a:t>アルバム</a:t>
                      </a:r>
                      <a:r>
                        <a:rPr kumimoji="1" lang="en-US" altLang="ja-JP" sz="1200" dirty="0" smtClean="0"/>
                        <a:t>ID</a:t>
                      </a:r>
                      <a:endParaRPr kumimoji="1" lang="ja-JP" altLang="en-US" sz="1200" dirty="0"/>
                    </a:p>
                  </a:txBody>
                  <a:tcPr/>
                </a:tc>
                <a:tc>
                  <a:txBody>
                    <a:bodyPr/>
                    <a:lstStyle/>
                    <a:p>
                      <a:r>
                        <a:rPr kumimoji="1" lang="ja-JP" altLang="en-US" sz="1200" dirty="0" smtClean="0"/>
                        <a:t>ポップアップを開き、アルバム</a:t>
                      </a:r>
                      <a:r>
                        <a:rPr kumimoji="1" lang="en-US" altLang="ja-JP" sz="1200" dirty="0" smtClean="0"/>
                        <a:t>ID</a:t>
                      </a:r>
                      <a:r>
                        <a:rPr kumimoji="1" lang="ja-JP" altLang="en-US" sz="1200" dirty="0" smtClean="0"/>
                        <a:t>を手入力する。</a:t>
                      </a:r>
                      <a:endParaRPr kumimoji="1" lang="ja-JP" altLang="en-US" sz="1200" dirty="0"/>
                    </a:p>
                  </a:txBody>
                  <a:tcPr/>
                </a:tc>
                <a:tc>
                  <a:txBody>
                    <a:bodyPr/>
                    <a:lstStyle/>
                    <a:p>
                      <a:r>
                        <a:rPr kumimoji="1" lang="ja-JP" altLang="en-US" sz="1200" dirty="0" smtClean="0"/>
                        <a:t>ポップアップ</a:t>
                      </a:r>
                      <a:endParaRPr kumimoji="1" lang="ja-JP" altLang="en-US" sz="1200" dirty="0"/>
                    </a:p>
                  </a:txBody>
                  <a:tcPr/>
                </a:tc>
              </a:tr>
              <a:tr h="0">
                <a:tc>
                  <a:txBody>
                    <a:bodyPr/>
                    <a:lstStyle/>
                    <a:p>
                      <a:r>
                        <a:rPr kumimoji="1" lang="en-US" altLang="ja-JP" sz="1200" dirty="0" smtClean="0"/>
                        <a:t>4</a:t>
                      </a:r>
                      <a:endParaRPr kumimoji="1" lang="ja-JP" altLang="en-US" sz="1200" dirty="0"/>
                    </a:p>
                  </a:txBody>
                  <a:tcPr/>
                </a:tc>
                <a:tc>
                  <a:txBody>
                    <a:bodyPr/>
                    <a:lstStyle/>
                    <a:p>
                      <a:r>
                        <a:rPr kumimoji="1" lang="ja-JP" altLang="en-US" sz="1200" dirty="0" smtClean="0"/>
                        <a:t>スキャン</a:t>
                      </a:r>
                      <a:endParaRPr kumimoji="1" lang="ja-JP" altLang="en-US" sz="1200" dirty="0"/>
                    </a:p>
                  </a:txBody>
                  <a:tcPr/>
                </a:tc>
                <a:tc>
                  <a:txBody>
                    <a:bodyPr/>
                    <a:lstStyle/>
                    <a:p>
                      <a:r>
                        <a:rPr kumimoji="1" lang="ja-JP" altLang="en-US" sz="1200" dirty="0" smtClean="0"/>
                        <a:t>バーコード</a:t>
                      </a:r>
                      <a:r>
                        <a:rPr kumimoji="1" lang="ja-JP" altLang="en-US" sz="1200" dirty="0" smtClean="0"/>
                        <a:t>スキャンカメラ</a:t>
                      </a:r>
                      <a:r>
                        <a:rPr kumimoji="1" lang="ja-JP" altLang="en-US" sz="1200" dirty="0" smtClean="0"/>
                        <a:t>を起動する。</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5</a:t>
                      </a:r>
                      <a:endParaRPr kumimoji="1" lang="ja-JP" altLang="en-US" sz="1200" dirty="0"/>
                    </a:p>
                  </a:txBody>
                  <a:tcPr/>
                </a:tc>
                <a:tc>
                  <a:txBody>
                    <a:bodyPr/>
                    <a:lstStyle/>
                    <a:p>
                      <a:r>
                        <a:rPr kumimoji="1" lang="ja-JP" altLang="en-US" sz="1200" dirty="0" smtClean="0"/>
                        <a:t>かざす</a:t>
                      </a:r>
                      <a:endParaRPr kumimoji="1" lang="ja-JP" altLang="en-US" sz="1200" dirty="0"/>
                    </a:p>
                  </a:txBody>
                  <a:tcPr/>
                </a:tc>
                <a:tc>
                  <a:txBody>
                    <a:bodyPr/>
                    <a:lstStyle/>
                    <a:p>
                      <a:r>
                        <a:rPr kumimoji="1" lang="en-US" altLang="ja-JP" sz="1200" dirty="0" smtClean="0"/>
                        <a:t>AR</a:t>
                      </a:r>
                      <a:r>
                        <a:rPr kumimoji="1" lang="ja-JP" altLang="en-US" sz="1200" dirty="0" smtClean="0"/>
                        <a:t>用カメラを起動する。</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6</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アルバム</a:t>
                      </a:r>
                      <a:r>
                        <a:rPr kumimoji="1" lang="en-US" altLang="ja-JP" sz="1200" dirty="0" smtClean="0"/>
                        <a:t>ID</a:t>
                      </a:r>
                      <a:r>
                        <a:rPr kumimoji="1" lang="ja-JP" altLang="en-US" sz="1200" dirty="0" smtClean="0"/>
                        <a:t>入力ポップアップ</a:t>
                      </a:r>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アルバム</a:t>
                      </a:r>
                      <a:r>
                        <a:rPr kumimoji="1" lang="en-US" altLang="ja-JP" sz="1200" dirty="0" smtClean="0"/>
                        <a:t>ID</a:t>
                      </a:r>
                      <a:r>
                        <a:rPr kumimoji="1" lang="ja-JP" altLang="en-US" sz="1200" dirty="0" smtClean="0"/>
                        <a:t>を入力</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8" name="テキスト ボックス 7"/>
          <p:cNvSpPr txBox="1"/>
          <p:nvPr/>
        </p:nvSpPr>
        <p:spPr>
          <a:xfrm>
            <a:off x="381000" y="1793875"/>
            <a:ext cx="415498" cy="369332"/>
          </a:xfrm>
          <a:prstGeom prst="rect">
            <a:avLst/>
          </a:prstGeom>
          <a:noFill/>
        </p:spPr>
        <p:txBody>
          <a:bodyPr wrap="none" rtlCol="0">
            <a:spAutoFit/>
          </a:bodyPr>
          <a:lstStyle/>
          <a:p>
            <a:r>
              <a:rPr kumimoji="1" lang="en-US" altLang="ja-JP" dirty="0" smtClean="0"/>
              <a:t>①</a:t>
            </a:r>
            <a:endParaRPr kumimoji="1" lang="ja-JP" altLang="en-US" dirty="0"/>
          </a:p>
        </p:txBody>
      </p:sp>
      <p:sp>
        <p:nvSpPr>
          <p:cNvPr id="9" name="テキスト ボックス 8"/>
          <p:cNvSpPr txBox="1"/>
          <p:nvPr/>
        </p:nvSpPr>
        <p:spPr>
          <a:xfrm>
            <a:off x="1041400" y="5740400"/>
            <a:ext cx="415498" cy="369332"/>
          </a:xfrm>
          <a:prstGeom prst="rect">
            <a:avLst/>
          </a:prstGeom>
          <a:noFill/>
        </p:spPr>
        <p:txBody>
          <a:bodyPr wrap="none" rtlCol="0">
            <a:spAutoFit/>
          </a:bodyPr>
          <a:lstStyle/>
          <a:p>
            <a:r>
              <a:rPr kumimoji="1" lang="en-US" altLang="ja-JP" dirty="0" smtClean="0"/>
              <a:t>②</a:t>
            </a:r>
            <a:endParaRPr kumimoji="1" lang="ja-JP" altLang="en-US" dirty="0"/>
          </a:p>
        </p:txBody>
      </p:sp>
      <p:sp>
        <p:nvSpPr>
          <p:cNvPr id="10" name="テキスト ボックス 9"/>
          <p:cNvSpPr txBox="1"/>
          <p:nvPr/>
        </p:nvSpPr>
        <p:spPr>
          <a:xfrm>
            <a:off x="301625" y="4365625"/>
            <a:ext cx="415498" cy="369332"/>
          </a:xfrm>
          <a:prstGeom prst="rect">
            <a:avLst/>
          </a:prstGeom>
          <a:noFill/>
        </p:spPr>
        <p:txBody>
          <a:bodyPr wrap="none" rtlCol="0">
            <a:spAutoFit/>
          </a:bodyPr>
          <a:lstStyle/>
          <a:p>
            <a:r>
              <a:rPr kumimoji="1" lang="en-US" altLang="ja-JP" dirty="0" smtClean="0"/>
              <a:t>③</a:t>
            </a:r>
            <a:endParaRPr kumimoji="1" lang="ja-JP" altLang="en-US" dirty="0"/>
          </a:p>
        </p:txBody>
      </p:sp>
      <p:sp>
        <p:nvSpPr>
          <p:cNvPr id="11" name="テキスト ボックス 10"/>
          <p:cNvSpPr txBox="1"/>
          <p:nvPr/>
        </p:nvSpPr>
        <p:spPr>
          <a:xfrm>
            <a:off x="2587625" y="4381500"/>
            <a:ext cx="415498" cy="369332"/>
          </a:xfrm>
          <a:prstGeom prst="rect">
            <a:avLst/>
          </a:prstGeom>
          <a:noFill/>
        </p:spPr>
        <p:txBody>
          <a:bodyPr wrap="none" rtlCol="0">
            <a:spAutoFit/>
          </a:bodyPr>
          <a:lstStyle/>
          <a:p>
            <a:r>
              <a:rPr kumimoji="1" lang="en-US" altLang="ja-JP" dirty="0" smtClean="0"/>
              <a:t>④</a:t>
            </a:r>
            <a:endParaRPr kumimoji="1" lang="ja-JP" altLang="en-US" dirty="0"/>
          </a:p>
        </p:txBody>
      </p:sp>
      <p:sp>
        <p:nvSpPr>
          <p:cNvPr id="12" name="テキスト ボックス 11"/>
          <p:cNvSpPr txBox="1"/>
          <p:nvPr/>
        </p:nvSpPr>
        <p:spPr>
          <a:xfrm>
            <a:off x="1031875" y="3460750"/>
            <a:ext cx="415498" cy="369332"/>
          </a:xfrm>
          <a:prstGeom prst="rect">
            <a:avLst/>
          </a:prstGeom>
          <a:noFill/>
        </p:spPr>
        <p:txBody>
          <a:bodyPr wrap="none" rtlCol="0">
            <a:spAutoFit/>
          </a:bodyPr>
          <a:lstStyle/>
          <a:p>
            <a:r>
              <a:rPr kumimoji="1" lang="en-US" altLang="ja-JP" dirty="0" smtClean="0"/>
              <a:t>⑤</a:t>
            </a:r>
            <a:endParaRPr kumimoji="1" lang="ja-JP" altLang="en-US" dirty="0"/>
          </a:p>
        </p:txBody>
      </p:sp>
      <p:sp>
        <p:nvSpPr>
          <p:cNvPr id="17" name="テキスト ボックス 16"/>
          <p:cNvSpPr txBox="1"/>
          <p:nvPr/>
        </p:nvSpPr>
        <p:spPr>
          <a:xfrm>
            <a:off x="3065688" y="6096791"/>
            <a:ext cx="1402948" cy="369332"/>
          </a:xfrm>
          <a:prstGeom prst="rect">
            <a:avLst/>
          </a:prstGeom>
          <a:noFill/>
        </p:spPr>
        <p:txBody>
          <a:bodyPr wrap="none" rtlCol="0">
            <a:spAutoFit/>
          </a:bodyPr>
          <a:lstStyle/>
          <a:p>
            <a:r>
              <a:rPr kumimoji="1" lang="en-US" altLang="ja-JP" dirty="0" smtClean="0"/>
              <a:t>⑥</a:t>
            </a:r>
            <a:r>
              <a:rPr kumimoji="1" lang="en-US" altLang="en-US" dirty="0"/>
              <a:t> </a:t>
            </a:r>
            <a:r>
              <a:rPr kumimoji="1" lang="ja-JP" altLang="en-US" sz="1200" dirty="0" smtClean="0"/>
              <a:t>ポップアップ</a:t>
            </a:r>
            <a:endParaRPr kumimoji="1" lang="ja-JP" altLang="en-US" sz="1200" dirty="0"/>
          </a:p>
        </p:txBody>
      </p:sp>
      <p:graphicFrame>
        <p:nvGraphicFramePr>
          <p:cNvPr id="16" name="表 15"/>
          <p:cNvGraphicFramePr>
            <a:graphicFrameLocks noGrp="1"/>
          </p:cNvGraphicFramePr>
          <p:nvPr>
            <p:extLst>
              <p:ext uri="{D42A27DB-BD31-4B8C-83A1-F6EECF244321}">
                <p14:modId xmlns:p14="http://schemas.microsoft.com/office/powerpoint/2010/main" val="2479551744"/>
              </p:ext>
            </p:extLst>
          </p:nvPr>
        </p:nvGraphicFramePr>
        <p:xfrm>
          <a:off x="4826000" y="5321011"/>
          <a:ext cx="7048499" cy="1005840"/>
        </p:xfrm>
        <a:graphic>
          <a:graphicData uri="http://schemas.openxmlformats.org/drawingml/2006/table">
            <a:tbl>
              <a:tblPr firstRow="1" bandRow="1">
                <a:tableStyleId>{2D5ABB26-0587-4C30-8999-92F81FD0307C}</a:tableStyleId>
              </a:tblPr>
              <a:tblGrid>
                <a:gridCol w="412750"/>
                <a:gridCol w="1476375"/>
                <a:gridCol w="5159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処理名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はい</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dirty="0" smtClean="0"/>
                        <a:t>AR</a:t>
                      </a:r>
                      <a:r>
                        <a:rPr lang="ja-JP" altLang="en-US" sz="1200" dirty="0" smtClean="0"/>
                        <a:t>用カメラを起動し</a:t>
                      </a:r>
                      <a:r>
                        <a:rPr lang="ja-JP" altLang="en-US" sz="1200" dirty="0" smtClean="0"/>
                        <a:t>、</a:t>
                      </a:r>
                      <a:r>
                        <a:rPr lang="ja-JP" altLang="en-US" sz="1200" dirty="0" smtClean="0"/>
                        <a:t>入力</a:t>
                      </a:r>
                      <a:r>
                        <a:rPr lang="ja-JP" altLang="en-US" sz="1200" dirty="0" smtClean="0"/>
                        <a:t>されたアルバム</a:t>
                      </a:r>
                      <a:r>
                        <a:rPr lang="en-US" altLang="ja-JP" sz="1200" dirty="0" smtClean="0"/>
                        <a:t>ID</a:t>
                      </a:r>
                      <a:r>
                        <a:rPr lang="ja-JP" altLang="en-US" sz="1200" dirty="0" smtClean="0"/>
                        <a:t>をサーバに送信</a:t>
                      </a:r>
                      <a:r>
                        <a:rPr lang="ja-JP" altLang="en-US" sz="1200" dirty="0" smtClean="0"/>
                        <a:t>してアルバム</a:t>
                      </a:r>
                      <a:r>
                        <a:rPr lang="en-US" altLang="ja-JP" sz="1200" dirty="0" smtClean="0"/>
                        <a:t>ID</a:t>
                      </a:r>
                      <a:r>
                        <a:rPr lang="ja-JP" altLang="en-US" sz="1200" dirty="0" smtClean="0"/>
                        <a:t>に対応するマーカー画像を取得する。</a:t>
                      </a:r>
                      <a:endParaRPr lang="en-US" altLang="ja-JP" sz="1200" dirty="0" smtClean="0"/>
                    </a:p>
                  </a:txBody>
                  <a:tcPr>
                    <a:lnT w="12700" cap="flat" cmpd="sng" algn="ctr">
                      <a:solidFill>
                        <a:srgbClr val="14A1E7"/>
                      </a:solidFill>
                      <a:prstDash val="solid"/>
                      <a:round/>
                      <a:headEnd type="none" w="med" len="med"/>
                      <a:tailEnd type="none" w="med" len="med"/>
                    </a:lnT>
                  </a:tcPr>
                </a:tc>
              </a:tr>
              <a:tr h="0">
                <a:tc>
                  <a:txBody>
                    <a:bodyPr/>
                    <a:lstStyle/>
                    <a:p>
                      <a:r>
                        <a:rPr kumimoji="1" lang="ja-JP"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キャンセル</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入力を中止する。</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pic>
        <p:nvPicPr>
          <p:cNvPr id="18" name="Google Shape;255;p12"/>
          <p:cNvPicPr preferRelativeResize="0"/>
          <p:nvPr/>
        </p:nvPicPr>
        <p:blipFill rotWithShape="1">
          <a:blip r:embed="rId3">
            <a:alphaModFix/>
          </a:blip>
          <a:srcRect/>
          <a:stretch/>
        </p:blipFill>
        <p:spPr>
          <a:xfrm>
            <a:off x="3161731" y="3486661"/>
            <a:ext cx="1272685" cy="2592902"/>
          </a:xfrm>
          <a:prstGeom prst="rect">
            <a:avLst/>
          </a:prstGeom>
          <a:noFill/>
          <a:ln w="31750" cap="flat" cmpd="sng">
            <a:solidFill>
              <a:srgbClr val="FF6699"/>
            </a:solidFill>
            <a:prstDash val="solid"/>
            <a:round/>
            <a:headEnd type="none" w="sm" len="sm"/>
            <a:tailEnd type="none" w="sm" len="sm"/>
          </a:ln>
        </p:spPr>
      </p:pic>
    </p:spTree>
    <p:extLst>
      <p:ext uri="{BB962C8B-B14F-4D97-AF65-F5344CB8AC3E}">
        <p14:creationId xmlns:p14="http://schemas.microsoft.com/office/powerpoint/2010/main" val="366901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114">
            <a:extLst>
              <a:ext uri="{FF2B5EF4-FFF2-40B4-BE49-F238E27FC236}">
                <a16:creationId xmlns:a16="http://schemas.microsoft.com/office/drawing/2014/main" xmlns="" id="{BEA7B42C-CE40-4373-AD44-0C59EE34F398}"/>
              </a:ext>
            </a:extLst>
          </p:cNvPr>
          <p:cNvGrpSpPr/>
          <p:nvPr/>
        </p:nvGrpSpPr>
        <p:grpSpPr>
          <a:xfrm>
            <a:off x="515708" y="1245909"/>
            <a:ext cx="2491250" cy="5151716"/>
            <a:chOff x="1892806" y="758336"/>
            <a:chExt cx="1154501" cy="2286321"/>
          </a:xfrm>
        </p:grpSpPr>
        <p:pic>
          <p:nvPicPr>
            <p:cNvPr id="27" name="図 26" descr="横, 時計, 異なる, ドア が含まれている画像&#10;&#10;自動的に生成された説明">
              <a:extLst>
                <a:ext uri="{FF2B5EF4-FFF2-40B4-BE49-F238E27FC236}">
                  <a16:creationId xmlns:a16="http://schemas.microsoft.com/office/drawing/2014/main" xmlns="" id="{97EC0C42-B65B-440D-8A08-3AA53358971B}"/>
                </a:ext>
              </a:extLst>
            </p:cNvPr>
            <p:cNvPicPr>
              <a:picLocks noChangeAspect="1"/>
            </p:cNvPicPr>
            <p:nvPr/>
          </p:nvPicPr>
          <p:blipFill rotWithShape="1">
            <a:blip r:embed="rId2">
              <a:extLst>
                <a:ext uri="{28A0092B-C50C-407E-A947-70E740481C1C}">
                  <a14:useLocalDpi xmlns:a14="http://schemas.microsoft.com/office/drawing/2010/main" val="0"/>
                </a:ext>
              </a:extLst>
            </a:blip>
            <a:srcRect l="31747" t="17739" r="34668" b="14599"/>
            <a:stretch/>
          </p:blipFill>
          <p:spPr>
            <a:xfrm>
              <a:off x="1892806" y="758336"/>
              <a:ext cx="1154501" cy="2286321"/>
            </a:xfrm>
            <a:prstGeom prst="rect">
              <a:avLst/>
            </a:prstGeom>
          </p:spPr>
        </p:pic>
        <p:pic>
          <p:nvPicPr>
            <p:cNvPr id="26" name="図 25" descr="マグカップ, 記号, ゲーム, 食品 が含まれている画像&#10;&#10;自動的に生成された説明">
              <a:extLst>
                <a:ext uri="{FF2B5EF4-FFF2-40B4-BE49-F238E27FC236}">
                  <a16:creationId xmlns:a16="http://schemas.microsoft.com/office/drawing/2014/main" xmlns="" id="{F90EFFC9-B357-4B08-8DCA-451CF022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069" y="1737728"/>
              <a:ext cx="210542" cy="238286"/>
            </a:xfrm>
            <a:prstGeom prst="rect">
              <a:avLst/>
            </a:prstGeom>
          </p:spPr>
        </p:pic>
      </p:grpSp>
      <p:sp>
        <p:nvSpPr>
          <p:cNvPr id="2" name="タイトル 1"/>
          <p:cNvSpPr>
            <a:spLocks noGrp="1"/>
          </p:cNvSpPr>
          <p:nvPr>
            <p:ph type="title"/>
          </p:nvPr>
        </p:nvSpPr>
        <p:spPr/>
        <p:txBody>
          <a:bodyPr/>
          <a:lstStyle/>
          <a:p>
            <a:r>
              <a:rPr lang="ja-JP" altLang="ja-JP" dirty="0"/>
              <a:t>6</a:t>
            </a:r>
            <a:r>
              <a:rPr kumimoji="1" lang="en-US" altLang="ja-JP" dirty="0" smtClean="0"/>
              <a:t>.</a:t>
            </a:r>
            <a:r>
              <a:rPr kumimoji="1" lang="ja-JP" altLang="en-US" dirty="0" smtClean="0"/>
              <a:t> </a:t>
            </a:r>
            <a:r>
              <a:rPr lang="ja-JP" altLang="en-US" dirty="0"/>
              <a:t>画面設計 </a:t>
            </a:r>
            <a:r>
              <a:rPr lang="en-US" altLang="ja-JP" dirty="0" smtClean="0"/>
              <a:t>(6/</a:t>
            </a:r>
            <a:r>
              <a:rPr lang="en-US" altLang="ja-JP" dirty="0"/>
              <a:t>6)</a:t>
            </a:r>
            <a:endParaRPr kumimoji="1" lang="ja-JP" altLang="en-US" dirty="0"/>
          </a:p>
        </p:txBody>
      </p:sp>
      <p:sp>
        <p:nvSpPr>
          <p:cNvPr id="3" name="コンテンツ プレースホルダー 2"/>
          <p:cNvSpPr>
            <a:spLocks noGrp="1"/>
          </p:cNvSpPr>
          <p:nvPr>
            <p:ph idx="1"/>
          </p:nvPr>
        </p:nvSpPr>
        <p:spPr>
          <a:xfrm>
            <a:off x="4714874" y="1190625"/>
            <a:ext cx="7313303" cy="5219256"/>
          </a:xfrm>
        </p:spPr>
        <p:txBody>
          <a:bodyPr/>
          <a:lstStyle/>
          <a:p>
            <a:r>
              <a:rPr kumimoji="1" lang="ja-JP" altLang="en-US" dirty="0" smtClean="0"/>
              <a:t>画面概要</a:t>
            </a:r>
            <a:endParaRPr kumimoji="1" lang="en-US" altLang="ja-JP" dirty="0" smtClean="0"/>
          </a:p>
          <a:p>
            <a:pPr marL="0" indent="0">
              <a:buNone/>
            </a:pPr>
            <a:r>
              <a:rPr lang="ja-JP" altLang="en-US" sz="1600" dirty="0" smtClean="0"/>
              <a:t>アルバム</a:t>
            </a:r>
            <a:r>
              <a:rPr lang="en-US" altLang="ja-JP" sz="1600" dirty="0" smtClean="0"/>
              <a:t>ID</a:t>
            </a:r>
            <a:r>
              <a:rPr lang="ja-JP" altLang="en-US" sz="1600" dirty="0" smtClean="0"/>
              <a:t>を変換したバーコードを読み取る。</a:t>
            </a:r>
            <a:endParaRPr lang="en-US" altLang="ja-JP" sz="1600" dirty="0" smtClean="0"/>
          </a:p>
          <a:p>
            <a:pPr marL="0" indent="0">
              <a:buNone/>
            </a:pPr>
            <a:endParaRPr lang="en-US" altLang="ja-JP" dirty="0" smtClean="0"/>
          </a:p>
          <a:p>
            <a:r>
              <a:rPr lang="ja-JP" altLang="en-US" dirty="0" smtClean="0"/>
              <a:t>項目一覧</a:t>
            </a:r>
            <a:endParaRPr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a:p>
          <a:p>
            <a:r>
              <a:rPr lang="ja-JP" altLang="en-US" dirty="0" smtClean="0"/>
              <a:t>処理一覧</a:t>
            </a:r>
            <a:endParaRPr lang="en-US" altLang="ja-JP" dirty="0" smtClean="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14</a:t>
            </a:fld>
            <a:endParaRPr kumimoji="1" lang="ja-JP" altLang="en-US" dirty="0"/>
          </a:p>
        </p:txBody>
      </p:sp>
      <p:sp>
        <p:nvSpPr>
          <p:cNvPr id="6" name="テキスト ボックス 5"/>
          <p:cNvSpPr txBox="1"/>
          <p:nvPr/>
        </p:nvSpPr>
        <p:spPr>
          <a:xfrm>
            <a:off x="523875" y="666750"/>
            <a:ext cx="3082469" cy="369332"/>
          </a:xfrm>
          <a:prstGeom prst="rect">
            <a:avLst/>
          </a:prstGeom>
          <a:noFill/>
        </p:spPr>
        <p:txBody>
          <a:bodyPr wrap="none" rtlCol="0">
            <a:spAutoFit/>
          </a:bodyPr>
          <a:lstStyle/>
          <a:p>
            <a:r>
              <a:rPr kumimoji="1" lang="ja-JP" altLang="en-US" dirty="0" smtClean="0"/>
              <a:t>画面名</a:t>
            </a:r>
            <a:r>
              <a:rPr kumimoji="1" lang="en-US" altLang="ja-JP" dirty="0" smtClean="0"/>
              <a:t>:</a:t>
            </a:r>
            <a:r>
              <a:rPr kumimoji="1" lang="ja-JP" altLang="en-US" dirty="0" smtClean="0"/>
              <a:t> </a:t>
            </a:r>
            <a:r>
              <a:rPr kumimoji="1" lang="ja-JP" altLang="en-US" dirty="0" smtClean="0"/>
              <a:t>バーコードスキャ</a:t>
            </a:r>
            <a:r>
              <a:rPr kumimoji="1" lang="ja-JP" altLang="en-US" dirty="0" smtClean="0"/>
              <a:t>ン</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637029154"/>
              </p:ext>
            </p:extLst>
          </p:nvPr>
        </p:nvGraphicFramePr>
        <p:xfrm>
          <a:off x="4826000" y="2790871"/>
          <a:ext cx="7080249" cy="822960"/>
        </p:xfrm>
        <a:graphic>
          <a:graphicData uri="http://schemas.openxmlformats.org/drawingml/2006/table">
            <a:tbl>
              <a:tblPr firstRow="1" bandRow="1">
                <a:tableStyleId>{2D5ABB26-0587-4C30-8999-92F81FD0307C}</a:tableStyleId>
              </a:tblPr>
              <a:tblGrid>
                <a:gridCol w="413566"/>
                <a:gridCol w="1439210"/>
                <a:gridCol w="3751099"/>
                <a:gridCol w="1476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000" dirty="0" smtClean="0"/>
                        <a:t>リンク・フォーム要素</a:t>
                      </a:r>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カメラビューア</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アルバム</a:t>
                      </a:r>
                      <a:r>
                        <a:rPr lang="en-US" altLang="ja-JP" sz="1200" dirty="0" smtClean="0"/>
                        <a:t>ID</a:t>
                      </a:r>
                      <a:r>
                        <a:rPr lang="ja-JP" altLang="en-US" sz="1200" dirty="0" smtClean="0"/>
                        <a:t>のバーコードを読み取る。</a:t>
                      </a:r>
                      <a:endParaRPr lang="en-US" altLang="ja-JP" sz="1200" dirty="0" smtClean="0"/>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ビューア</a:t>
                      </a:r>
                      <a:endParaRPr kumimoji="1" lang="ja-JP" altLang="en-US" sz="1200" dirty="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リンク</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graphicFrame>
        <p:nvGraphicFramePr>
          <p:cNvPr id="30" name="表 29"/>
          <p:cNvGraphicFramePr>
            <a:graphicFrameLocks noGrp="1"/>
          </p:cNvGraphicFramePr>
          <p:nvPr>
            <p:extLst>
              <p:ext uri="{D42A27DB-BD31-4B8C-83A1-F6EECF244321}">
                <p14:modId xmlns:p14="http://schemas.microsoft.com/office/powerpoint/2010/main" val="2382123944"/>
              </p:ext>
            </p:extLst>
          </p:nvPr>
        </p:nvGraphicFramePr>
        <p:xfrm>
          <a:off x="4826000" y="4401382"/>
          <a:ext cx="7048499" cy="1005840"/>
        </p:xfrm>
        <a:graphic>
          <a:graphicData uri="http://schemas.openxmlformats.org/drawingml/2006/table">
            <a:tbl>
              <a:tblPr firstRow="1" bandRow="1">
                <a:tableStyleId>{2D5ABB26-0587-4C30-8999-92F81FD0307C}</a:tableStyleId>
              </a:tblPr>
              <a:tblGrid>
                <a:gridCol w="412750"/>
                <a:gridCol w="1476375"/>
                <a:gridCol w="5159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処理名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撮影</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画面表示時にカメラを起動する。バーコードの値を読み取る。アルバム</a:t>
                      </a:r>
                      <a:r>
                        <a:rPr lang="en-US" altLang="ja-JP" sz="1200" dirty="0" smtClean="0"/>
                        <a:t>ID</a:t>
                      </a:r>
                      <a:r>
                        <a:rPr lang="ja-JP" altLang="en-US" sz="1200" dirty="0" smtClean="0"/>
                        <a:t>の形式に合致する入力値を読み込むと、</a:t>
                      </a:r>
                      <a:r>
                        <a:rPr lang="en-US" altLang="ja-JP" sz="1200" dirty="0" smtClean="0"/>
                        <a:t>AR</a:t>
                      </a:r>
                      <a:r>
                        <a:rPr lang="ja-JP" altLang="en-US" sz="1200" dirty="0" smtClean="0"/>
                        <a:t>用カメラ画面へ遷移する。</a:t>
                      </a:r>
                      <a:endParaRPr lang="en-US" altLang="ja-JP" sz="1200" dirty="0" smtClean="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ホーム画面へ戻る。</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pic>
        <p:nvPicPr>
          <p:cNvPr id="20" name="Google Shape;434;p18" descr="コンピューターのキーボード&#10;&#10;自動的に生成された説明"/>
          <p:cNvPicPr preferRelativeResize="0">
            <a:picLocks/>
          </p:cNvPicPr>
          <p:nvPr/>
        </p:nvPicPr>
        <p:blipFill rotWithShape="1">
          <a:blip r:embed="rId4">
            <a:alphaModFix/>
          </a:blip>
          <a:srcRect/>
          <a:stretch/>
        </p:blipFill>
        <p:spPr>
          <a:xfrm>
            <a:off x="643668" y="1782036"/>
            <a:ext cx="2205463" cy="4019063"/>
          </a:xfrm>
          <a:prstGeom prst="rect">
            <a:avLst/>
          </a:prstGeom>
          <a:noFill/>
          <a:ln>
            <a:noFill/>
          </a:ln>
        </p:spPr>
      </p:pic>
      <p:sp>
        <p:nvSpPr>
          <p:cNvPr id="29" name="楕円 143">
            <a:extLst>
              <a:ext uri="{FF2B5EF4-FFF2-40B4-BE49-F238E27FC236}">
                <a16:creationId xmlns:a16="http://schemas.microsoft.com/office/drawing/2014/main" xmlns="" id="{00082827-E113-44C1-9DE6-53020C34AEE8}"/>
              </a:ext>
            </a:extLst>
          </p:cNvPr>
          <p:cNvSpPr/>
          <p:nvPr/>
        </p:nvSpPr>
        <p:spPr>
          <a:xfrm>
            <a:off x="579160" y="1703236"/>
            <a:ext cx="573174" cy="565539"/>
          </a:xfrm>
          <a:prstGeom prst="ellipse">
            <a:avLst/>
          </a:prstGeom>
          <a:noFill/>
          <a:ln w="31750" cmpd="sng">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10067" y="1421342"/>
            <a:ext cx="415498" cy="369332"/>
          </a:xfrm>
          <a:prstGeom prst="rect">
            <a:avLst/>
          </a:prstGeom>
          <a:noFill/>
        </p:spPr>
        <p:txBody>
          <a:bodyPr wrap="none" rtlCol="0">
            <a:spAutoFit/>
          </a:bodyPr>
          <a:lstStyle/>
          <a:p>
            <a:r>
              <a:rPr kumimoji="1" lang="en-US" altLang="ja-JP" dirty="0" smtClean="0"/>
              <a:t>①</a:t>
            </a:r>
            <a:endParaRPr kumimoji="1" lang="ja-JP" altLang="en-US" dirty="0"/>
          </a:p>
        </p:txBody>
      </p:sp>
      <p:sp>
        <p:nvSpPr>
          <p:cNvPr id="18" name="テキスト ボックス 17"/>
          <p:cNvSpPr txBox="1"/>
          <p:nvPr/>
        </p:nvSpPr>
        <p:spPr>
          <a:xfrm>
            <a:off x="110067" y="1998132"/>
            <a:ext cx="415498" cy="369332"/>
          </a:xfrm>
          <a:prstGeom prst="rect">
            <a:avLst/>
          </a:prstGeom>
          <a:noFill/>
        </p:spPr>
        <p:txBody>
          <a:bodyPr wrap="none" rtlCol="0">
            <a:spAutoFit/>
          </a:bodyPr>
          <a:lstStyle/>
          <a:p>
            <a:r>
              <a:rPr kumimoji="1" lang="en-US" altLang="ja-JP" dirty="0" smtClean="0"/>
              <a:t>②</a:t>
            </a:r>
            <a:endParaRPr kumimoji="1" lang="ja-JP" altLang="en-US" dirty="0"/>
          </a:p>
        </p:txBody>
      </p:sp>
      <p:cxnSp>
        <p:nvCxnSpPr>
          <p:cNvPr id="19" name="コネクタ: カギ線 133">
            <a:extLst>
              <a:ext uri="{FF2B5EF4-FFF2-40B4-BE49-F238E27FC236}">
                <a16:creationId xmlns:a16="http://schemas.microsoft.com/office/drawing/2014/main" xmlns="" id="{010472F2-EE0B-44BB-AE31-038154D8E99B}"/>
              </a:ext>
            </a:extLst>
          </p:cNvPr>
          <p:cNvCxnSpPr>
            <a:cxnSpLocks/>
          </p:cNvCxnSpPr>
          <p:nvPr/>
        </p:nvCxnSpPr>
        <p:spPr>
          <a:xfrm flipV="1">
            <a:off x="440223" y="2116668"/>
            <a:ext cx="101644" cy="66963"/>
          </a:xfrm>
          <a:prstGeom prst="straightConnector1">
            <a:avLst/>
          </a:prstGeom>
          <a:ln w="28575">
            <a:solidFill>
              <a:srgbClr val="FF3399"/>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315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グループ化 120">
            <a:extLst>
              <a:ext uri="{FF2B5EF4-FFF2-40B4-BE49-F238E27FC236}">
                <a16:creationId xmlns:a16="http://schemas.microsoft.com/office/drawing/2014/main" xmlns="" id="{3118D9A0-0693-4EE4-9C3B-FA91F28ED167}"/>
              </a:ext>
            </a:extLst>
          </p:cNvPr>
          <p:cNvGrpSpPr/>
          <p:nvPr/>
        </p:nvGrpSpPr>
        <p:grpSpPr>
          <a:xfrm>
            <a:off x="515707" y="1245909"/>
            <a:ext cx="2491250" cy="5151716"/>
            <a:chOff x="9435403" y="1277659"/>
            <a:chExt cx="1903863" cy="4118306"/>
          </a:xfrm>
        </p:grpSpPr>
        <p:pic>
          <p:nvPicPr>
            <p:cNvPr id="27" name="図 26" descr="横, 時計, 異なる, ドア が含まれている画像&#10;&#10;自動的に生成された説明">
              <a:extLst>
                <a:ext uri="{FF2B5EF4-FFF2-40B4-BE49-F238E27FC236}">
                  <a16:creationId xmlns:a16="http://schemas.microsoft.com/office/drawing/2014/main" xmlns="" id="{97EC0C42-B65B-440D-8A08-3AA53358971B}"/>
                </a:ext>
              </a:extLst>
            </p:cNvPr>
            <p:cNvPicPr>
              <a:picLocks noChangeAspect="1"/>
            </p:cNvPicPr>
            <p:nvPr/>
          </p:nvPicPr>
          <p:blipFill rotWithShape="1">
            <a:blip r:embed="rId2">
              <a:extLst>
                <a:ext uri="{28A0092B-C50C-407E-A947-70E740481C1C}">
                  <a14:useLocalDpi xmlns:a14="http://schemas.microsoft.com/office/drawing/2010/main" val="0"/>
                </a:ext>
              </a:extLst>
            </a:blip>
            <a:srcRect l="31747" t="17739" r="34668" b="14599"/>
            <a:stretch/>
          </p:blipFill>
          <p:spPr>
            <a:xfrm>
              <a:off x="9435403" y="1277659"/>
              <a:ext cx="1903863" cy="4118306"/>
            </a:xfrm>
            <a:prstGeom prst="rect">
              <a:avLst/>
            </a:prstGeom>
          </p:spPr>
        </p:pic>
        <p:pic>
          <p:nvPicPr>
            <p:cNvPr id="23" name="図 22" descr="ノートパソコン, 屋内, コンピュータ, 座る が含まれている画像&#10;&#10;自動的に生成された説明">
              <a:extLst>
                <a:ext uri="{FF2B5EF4-FFF2-40B4-BE49-F238E27FC236}">
                  <a16:creationId xmlns:a16="http://schemas.microsoft.com/office/drawing/2014/main" xmlns="" id="{DFA00C28-4085-4650-84BB-798076DD1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7416" y="1729788"/>
              <a:ext cx="1676837" cy="3152070"/>
            </a:xfrm>
            <a:prstGeom prst="rect">
              <a:avLst/>
            </a:prstGeom>
          </p:spPr>
        </p:pic>
      </p:grpSp>
      <p:sp>
        <p:nvSpPr>
          <p:cNvPr id="2" name="タイトル 1"/>
          <p:cNvSpPr>
            <a:spLocks noGrp="1"/>
          </p:cNvSpPr>
          <p:nvPr>
            <p:ph type="title"/>
          </p:nvPr>
        </p:nvSpPr>
        <p:spPr/>
        <p:txBody>
          <a:bodyPr/>
          <a:lstStyle/>
          <a:p>
            <a:r>
              <a:rPr lang="ja-JP" altLang="ja-JP" dirty="0"/>
              <a:t>6</a:t>
            </a:r>
            <a:r>
              <a:rPr kumimoji="1" lang="en-US" altLang="ja-JP" dirty="0" smtClean="0"/>
              <a:t>.</a:t>
            </a:r>
            <a:r>
              <a:rPr kumimoji="1" lang="ja-JP" altLang="en-US" dirty="0" smtClean="0"/>
              <a:t> </a:t>
            </a:r>
            <a:r>
              <a:rPr lang="ja-JP" altLang="en-US" dirty="0"/>
              <a:t>画面設計 </a:t>
            </a:r>
            <a:r>
              <a:rPr lang="en-US" altLang="ja-JP" dirty="0" smtClean="0"/>
              <a:t>(6/</a:t>
            </a:r>
            <a:r>
              <a:rPr lang="en-US" altLang="ja-JP" dirty="0"/>
              <a:t>6)</a:t>
            </a:r>
            <a:endParaRPr kumimoji="1" lang="ja-JP" altLang="en-US" dirty="0"/>
          </a:p>
        </p:txBody>
      </p:sp>
      <p:sp>
        <p:nvSpPr>
          <p:cNvPr id="3" name="コンテンツ プレースホルダー 2"/>
          <p:cNvSpPr>
            <a:spLocks noGrp="1"/>
          </p:cNvSpPr>
          <p:nvPr>
            <p:ph idx="1"/>
          </p:nvPr>
        </p:nvSpPr>
        <p:spPr>
          <a:xfrm>
            <a:off x="4714874" y="1190625"/>
            <a:ext cx="7313303" cy="5219256"/>
          </a:xfrm>
        </p:spPr>
        <p:txBody>
          <a:bodyPr/>
          <a:lstStyle/>
          <a:p>
            <a:r>
              <a:rPr kumimoji="1" lang="ja-JP" altLang="en-US" dirty="0" smtClean="0"/>
              <a:t>画面概要</a:t>
            </a:r>
            <a:endParaRPr kumimoji="1" lang="en-US" altLang="ja-JP" dirty="0" smtClean="0"/>
          </a:p>
          <a:p>
            <a:pPr marL="0" indent="0">
              <a:buNone/>
            </a:pPr>
            <a:r>
              <a:rPr lang="ja-JP" altLang="en-US" sz="1600" dirty="0" smtClean="0"/>
              <a:t>全面が</a:t>
            </a:r>
            <a:r>
              <a:rPr lang="en-US" altLang="ja-JP" sz="1600" dirty="0" smtClean="0"/>
              <a:t>AR</a:t>
            </a:r>
            <a:r>
              <a:rPr lang="ja-JP" altLang="en-US" sz="1600" dirty="0" smtClean="0"/>
              <a:t>用カメラの画面。予めアルバム</a:t>
            </a:r>
            <a:r>
              <a:rPr lang="en-US" altLang="ja-JP" sz="1600" dirty="0" smtClean="0"/>
              <a:t>ID</a:t>
            </a:r>
            <a:r>
              <a:rPr lang="ja-JP" altLang="en-US" sz="1600" dirty="0" smtClean="0"/>
              <a:t>を設定し卒業アルバムにカメラをかざすと、登録済みのマーカーを検知してコンテンツを再生する。</a:t>
            </a:r>
            <a:endParaRPr lang="en-US" altLang="ja-JP" sz="1600" dirty="0" smtClean="0"/>
          </a:p>
          <a:p>
            <a:pPr marL="0" indent="0">
              <a:buNone/>
            </a:pPr>
            <a:endParaRPr lang="en-US" altLang="ja-JP" dirty="0" smtClean="0"/>
          </a:p>
          <a:p>
            <a:r>
              <a:rPr lang="ja-JP" altLang="en-US" dirty="0" smtClean="0"/>
              <a:t>項目一覧</a:t>
            </a:r>
            <a:endParaRPr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smtClean="0"/>
          </a:p>
          <a:p>
            <a:pPr marL="0" indent="0">
              <a:buNone/>
            </a:pPr>
            <a:endParaRPr lang="en-US" altLang="ja-JP" dirty="0"/>
          </a:p>
          <a:p>
            <a:r>
              <a:rPr lang="ja-JP" altLang="en-US" dirty="0" smtClean="0"/>
              <a:t>処理一覧</a:t>
            </a:r>
            <a:endParaRPr lang="en-US" altLang="ja-JP" dirty="0" smtClean="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15</a:t>
            </a:fld>
            <a:endParaRPr kumimoji="1" lang="ja-JP" altLang="en-US" dirty="0"/>
          </a:p>
        </p:txBody>
      </p:sp>
      <p:sp>
        <p:nvSpPr>
          <p:cNvPr id="6" name="テキスト ボックス 5"/>
          <p:cNvSpPr txBox="1"/>
          <p:nvPr/>
        </p:nvSpPr>
        <p:spPr>
          <a:xfrm>
            <a:off x="523875" y="666750"/>
            <a:ext cx="2239165" cy="369332"/>
          </a:xfrm>
          <a:prstGeom prst="rect">
            <a:avLst/>
          </a:prstGeom>
          <a:noFill/>
        </p:spPr>
        <p:txBody>
          <a:bodyPr wrap="none" rtlCol="0">
            <a:spAutoFit/>
          </a:bodyPr>
          <a:lstStyle/>
          <a:p>
            <a:r>
              <a:rPr kumimoji="1" lang="ja-JP" altLang="en-US" dirty="0" smtClean="0"/>
              <a:t>画面名</a:t>
            </a:r>
            <a:r>
              <a:rPr kumimoji="1" lang="en-US" altLang="ja-JP" dirty="0" smtClean="0"/>
              <a:t>:</a:t>
            </a:r>
            <a:r>
              <a:rPr kumimoji="1" lang="ja-JP" altLang="en-US" dirty="0" smtClean="0"/>
              <a:t> </a:t>
            </a:r>
            <a:r>
              <a:rPr kumimoji="1" lang="en-US" altLang="ja-JP" dirty="0" smtClean="0"/>
              <a:t>AR</a:t>
            </a:r>
            <a:r>
              <a:rPr kumimoji="1" lang="ja-JP" altLang="en-US" dirty="0" smtClean="0"/>
              <a:t>用カメラ</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360645078"/>
              </p:ext>
            </p:extLst>
          </p:nvPr>
        </p:nvGraphicFramePr>
        <p:xfrm>
          <a:off x="4826000" y="3018367"/>
          <a:ext cx="7080249" cy="1188720"/>
        </p:xfrm>
        <a:graphic>
          <a:graphicData uri="http://schemas.openxmlformats.org/drawingml/2006/table">
            <a:tbl>
              <a:tblPr firstRow="1" bandRow="1">
                <a:tableStyleId>{2D5ABB26-0587-4C30-8999-92F81FD0307C}</a:tableStyleId>
              </a:tblPr>
              <a:tblGrid>
                <a:gridCol w="413566"/>
                <a:gridCol w="1439210"/>
                <a:gridCol w="3751099"/>
                <a:gridCol w="1476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000" dirty="0" smtClean="0"/>
                        <a:t>リンク・フォーム要素</a:t>
                      </a:r>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カメラビューア</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予めアルバム</a:t>
                      </a:r>
                      <a:r>
                        <a:rPr lang="en-US" altLang="ja-JP" sz="1200" dirty="0" smtClean="0"/>
                        <a:t>ID</a:t>
                      </a:r>
                      <a:r>
                        <a:rPr lang="ja-JP" altLang="en-US" sz="1200" dirty="0" smtClean="0"/>
                        <a:t>を設定し卒業アルバムにカメラをかざすと、登録済みのマーカーを検知してコンテンツを再生する。</a:t>
                      </a:r>
                      <a:endParaRPr lang="en-US" altLang="ja-JP" sz="1200" dirty="0" smtClean="0"/>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ビューア</a:t>
                      </a:r>
                      <a:endParaRPr kumimoji="1" lang="ja-JP" altLang="en-US" sz="1200" dirty="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リンク</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29" name="楕円 143">
            <a:extLst>
              <a:ext uri="{FF2B5EF4-FFF2-40B4-BE49-F238E27FC236}">
                <a16:creationId xmlns:a16="http://schemas.microsoft.com/office/drawing/2014/main" xmlns="" id="{00082827-E113-44C1-9DE6-53020C34AEE8}"/>
              </a:ext>
            </a:extLst>
          </p:cNvPr>
          <p:cNvSpPr/>
          <p:nvPr/>
        </p:nvSpPr>
        <p:spPr>
          <a:xfrm>
            <a:off x="579160" y="1703236"/>
            <a:ext cx="573174" cy="565539"/>
          </a:xfrm>
          <a:prstGeom prst="ellipse">
            <a:avLst/>
          </a:prstGeom>
          <a:noFill/>
          <a:ln w="31750" cmpd="sng">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0" name="表 29"/>
          <p:cNvGraphicFramePr>
            <a:graphicFrameLocks noGrp="1"/>
          </p:cNvGraphicFramePr>
          <p:nvPr>
            <p:extLst>
              <p:ext uri="{D42A27DB-BD31-4B8C-83A1-F6EECF244321}">
                <p14:modId xmlns:p14="http://schemas.microsoft.com/office/powerpoint/2010/main" val="1173320885"/>
              </p:ext>
            </p:extLst>
          </p:nvPr>
        </p:nvGraphicFramePr>
        <p:xfrm>
          <a:off x="4826000" y="5008035"/>
          <a:ext cx="7048499" cy="1463040"/>
        </p:xfrm>
        <a:graphic>
          <a:graphicData uri="http://schemas.openxmlformats.org/drawingml/2006/table">
            <a:tbl>
              <a:tblPr firstRow="1" bandRow="1">
                <a:tableStyleId>{2D5ABB26-0587-4C30-8999-92F81FD0307C}</a:tableStyleId>
              </a:tblPr>
              <a:tblGrid>
                <a:gridCol w="412750"/>
                <a:gridCol w="1476375"/>
                <a:gridCol w="5159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処理名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撮影</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画面表示時に</a:t>
                      </a:r>
                      <a:r>
                        <a:rPr lang="en-US" altLang="ja-JP" sz="1200" dirty="0" smtClean="0"/>
                        <a:t>AR</a:t>
                      </a:r>
                      <a:r>
                        <a:rPr lang="ja-JP" altLang="en-US" sz="1200" dirty="0" smtClean="0"/>
                        <a:t>用カメラを起動する。撮影した画像とパターンマッチングする。合致する登録済みのマーカーを検知すると、その領域にマーカーに対応するコンテンツを表示する。</a:t>
                      </a:r>
                      <a:endParaRPr lang="en-US" altLang="ja-JP" sz="1200" dirty="0" smtClean="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p>
                  </a:txBody>
                  <a:tcPr/>
                </a:tc>
                <a:tc>
                  <a:txBody>
                    <a:bodyPr/>
                    <a:lstStyle/>
                    <a:p>
                      <a:r>
                        <a:rPr kumimoji="1" lang="ja-JP" altLang="en-US" sz="1200" dirty="0" smtClean="0"/>
                        <a:t>コンテンツ取得</a:t>
                      </a:r>
                      <a:endParaRPr kumimoji="1" lang="ja-JP" alt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検知したマーカーに対応するコンテンツを、サーバーから取得する。</a:t>
                      </a:r>
                      <a:endParaRPr lang="en-US" altLang="ja-JP" sz="1200" dirty="0" smtClean="0"/>
                    </a:p>
                  </a:txBody>
                  <a:tcPr/>
                </a:tc>
              </a:tr>
              <a:tr h="0">
                <a:tc>
                  <a:txBody>
                    <a:bodyPr/>
                    <a:lstStyle/>
                    <a:p>
                      <a:r>
                        <a:rPr kumimoji="1" lang="en-US" altLang="ja-JP" sz="1200" dirty="0" smtClean="0"/>
                        <a:t>3</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ホーム画面へ戻る。</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17" name="テキスト ボックス 16"/>
          <p:cNvSpPr txBox="1"/>
          <p:nvPr/>
        </p:nvSpPr>
        <p:spPr>
          <a:xfrm>
            <a:off x="110067" y="1421342"/>
            <a:ext cx="415498" cy="369332"/>
          </a:xfrm>
          <a:prstGeom prst="rect">
            <a:avLst/>
          </a:prstGeom>
          <a:noFill/>
        </p:spPr>
        <p:txBody>
          <a:bodyPr wrap="none" rtlCol="0">
            <a:spAutoFit/>
          </a:bodyPr>
          <a:lstStyle/>
          <a:p>
            <a:r>
              <a:rPr kumimoji="1" lang="en-US" altLang="ja-JP" dirty="0" smtClean="0"/>
              <a:t>①</a:t>
            </a:r>
            <a:endParaRPr kumimoji="1" lang="ja-JP" altLang="en-US" dirty="0"/>
          </a:p>
        </p:txBody>
      </p:sp>
      <p:sp>
        <p:nvSpPr>
          <p:cNvPr id="18" name="テキスト ボックス 17"/>
          <p:cNvSpPr txBox="1"/>
          <p:nvPr/>
        </p:nvSpPr>
        <p:spPr>
          <a:xfrm>
            <a:off x="110067" y="1998132"/>
            <a:ext cx="415498" cy="369332"/>
          </a:xfrm>
          <a:prstGeom prst="rect">
            <a:avLst/>
          </a:prstGeom>
          <a:noFill/>
        </p:spPr>
        <p:txBody>
          <a:bodyPr wrap="none" rtlCol="0">
            <a:spAutoFit/>
          </a:bodyPr>
          <a:lstStyle/>
          <a:p>
            <a:r>
              <a:rPr kumimoji="1" lang="en-US" altLang="ja-JP" dirty="0" smtClean="0"/>
              <a:t>②</a:t>
            </a:r>
            <a:endParaRPr kumimoji="1" lang="ja-JP" altLang="en-US" dirty="0"/>
          </a:p>
        </p:txBody>
      </p:sp>
      <p:cxnSp>
        <p:nvCxnSpPr>
          <p:cNvPr id="19" name="コネクタ: カギ線 133">
            <a:extLst>
              <a:ext uri="{FF2B5EF4-FFF2-40B4-BE49-F238E27FC236}">
                <a16:creationId xmlns:a16="http://schemas.microsoft.com/office/drawing/2014/main" xmlns="" id="{010472F2-EE0B-44BB-AE31-038154D8E99B}"/>
              </a:ext>
            </a:extLst>
          </p:cNvPr>
          <p:cNvCxnSpPr>
            <a:cxnSpLocks/>
          </p:cNvCxnSpPr>
          <p:nvPr/>
        </p:nvCxnSpPr>
        <p:spPr>
          <a:xfrm flipV="1">
            <a:off x="440223" y="2116668"/>
            <a:ext cx="101644" cy="66963"/>
          </a:xfrm>
          <a:prstGeom prst="straightConnector1">
            <a:avLst/>
          </a:prstGeom>
          <a:ln w="28575">
            <a:solidFill>
              <a:srgbClr val="FF3399"/>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503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smtClean="0"/>
              <a:t>3</a:t>
            </a:r>
            <a:r>
              <a:rPr kumimoji="1" lang="en-US" altLang="ja-JP" dirty="0" smtClean="0"/>
              <a:t>.</a:t>
            </a:r>
            <a:r>
              <a:rPr kumimoji="1" lang="ja-JP" altLang="en-US" dirty="0" smtClean="0"/>
              <a:t> 管理画面</a:t>
            </a:r>
            <a:r>
              <a:rPr kumimoji="1" lang="en-US" altLang="ja-JP" dirty="0" smtClean="0"/>
              <a:t> (Web)</a:t>
            </a:r>
            <a:endParaRPr kumimoji="1" lang="ja-JP" altLang="en-US" dirty="0"/>
          </a:p>
        </p:txBody>
      </p:sp>
    </p:spTree>
    <p:extLst>
      <p:ext uri="{BB962C8B-B14F-4D97-AF65-F5344CB8AC3E}">
        <p14:creationId xmlns:p14="http://schemas.microsoft.com/office/powerpoint/2010/main" val="345295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a16="http://schemas.microsoft.com/office/drawing/2014/main" xmlns="" id="{E188FDCE-2262-4721-A244-D2A5DFE17F63}"/>
              </a:ext>
            </a:extLst>
          </p:cNvPr>
          <p:cNvSpPr/>
          <p:nvPr/>
        </p:nvSpPr>
        <p:spPr>
          <a:xfrm>
            <a:off x="406332" y="1239478"/>
            <a:ext cx="2903456" cy="1463988"/>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Album List</a:t>
            </a:r>
            <a:endParaRPr kumimoji="1" lang="ja-JP" altLang="en-US" sz="1000" dirty="0">
              <a:solidFill>
                <a:schemeClr val="tx1"/>
              </a:solidFill>
              <a:latin typeface="+mn-ea"/>
            </a:endParaRPr>
          </a:p>
        </p:txBody>
      </p:sp>
      <p:sp>
        <p:nvSpPr>
          <p:cNvPr id="144" name="正方形/長方形 143">
            <a:extLst>
              <a:ext uri="{FF2B5EF4-FFF2-40B4-BE49-F238E27FC236}">
                <a16:creationId xmlns:a16="http://schemas.microsoft.com/office/drawing/2014/main" xmlns="" id="{D3DB8DBE-8636-4D51-BE53-FBF07CCC7599}"/>
              </a:ext>
            </a:extLst>
          </p:cNvPr>
          <p:cNvSpPr/>
          <p:nvPr/>
        </p:nvSpPr>
        <p:spPr>
          <a:xfrm>
            <a:off x="450752" y="1805366"/>
            <a:ext cx="2783559" cy="81985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endParaRPr kumimoji="1" lang="ja-JP" altLang="en-US" sz="1000" dirty="0">
              <a:solidFill>
                <a:schemeClr val="tx1"/>
              </a:solidFill>
              <a:latin typeface="+mn-ea"/>
            </a:endParaRPr>
          </a:p>
        </p:txBody>
      </p:sp>
      <p:sp>
        <p:nvSpPr>
          <p:cNvPr id="2" name="タイトル 1">
            <a:extLst>
              <a:ext uri="{FF2B5EF4-FFF2-40B4-BE49-F238E27FC236}">
                <a16:creationId xmlns:a16="http://schemas.microsoft.com/office/drawing/2014/main" xmlns="" id="{A358F85F-650F-4ED1-BA1A-A93B2DF20E2B}"/>
              </a:ext>
            </a:extLst>
          </p:cNvPr>
          <p:cNvSpPr>
            <a:spLocks noGrp="1"/>
          </p:cNvSpPr>
          <p:nvPr>
            <p:ph type="title"/>
          </p:nvPr>
        </p:nvSpPr>
        <p:spPr>
          <a:xfrm>
            <a:off x="39370" y="41766"/>
            <a:ext cx="9439563" cy="424169"/>
          </a:xfrm>
        </p:spPr>
        <p:txBody>
          <a:bodyPr/>
          <a:lstStyle/>
          <a:p>
            <a:r>
              <a:rPr lang="ja-JP" altLang="ja-JP" dirty="0"/>
              <a:t>1</a:t>
            </a:r>
            <a:r>
              <a:rPr kumimoji="1" lang="en-US" altLang="ja-JP" dirty="0" smtClean="0"/>
              <a:t>. </a:t>
            </a:r>
            <a:r>
              <a:rPr lang="ja-JP" altLang="en-US" dirty="0" smtClean="0"/>
              <a:t>画面</a:t>
            </a:r>
            <a:r>
              <a:rPr kumimoji="1" lang="ja-JP" altLang="en-US" dirty="0" smtClean="0"/>
              <a:t>フロー図</a:t>
            </a:r>
            <a:r>
              <a:rPr lang="en-US" altLang="ja-JP" dirty="0" smtClean="0"/>
              <a:t> </a:t>
            </a:r>
            <a:r>
              <a:rPr lang="ja-JP" altLang="en-US" dirty="0"/>
              <a:t>（管理機能）</a:t>
            </a:r>
            <a:endParaRPr kumimoji="1" lang="ja-JP" altLang="en-US" dirty="0"/>
          </a:p>
        </p:txBody>
      </p:sp>
      <p:sp>
        <p:nvSpPr>
          <p:cNvPr id="4" name="スライド番号プレースホルダー 3">
            <a:extLst>
              <a:ext uri="{FF2B5EF4-FFF2-40B4-BE49-F238E27FC236}">
                <a16:creationId xmlns:a16="http://schemas.microsoft.com/office/drawing/2014/main" xmlns="" id="{A327EEBD-D061-4377-B9C1-00C57E766FAE}"/>
              </a:ext>
            </a:extLst>
          </p:cNvPr>
          <p:cNvSpPr>
            <a:spLocks noGrp="1"/>
          </p:cNvSpPr>
          <p:nvPr>
            <p:ph type="sldNum" sz="quarter" idx="12"/>
          </p:nvPr>
        </p:nvSpPr>
        <p:spPr>
          <a:xfrm>
            <a:off x="11323233" y="6525338"/>
            <a:ext cx="779767" cy="263389"/>
          </a:xfrm>
        </p:spPr>
        <p:txBody>
          <a:bodyPr/>
          <a:lstStyle/>
          <a:p>
            <a:fld id="{FC7FC04C-4975-46EC-A609-F7DE0D5B1B51}" type="slidenum">
              <a:rPr kumimoji="1" lang="ja-JP" altLang="en-US" smtClean="0"/>
              <a:pPr/>
              <a:t>17</a:t>
            </a:fld>
            <a:endParaRPr kumimoji="1" lang="ja-JP" altLang="en-US" dirty="0"/>
          </a:p>
        </p:txBody>
      </p:sp>
      <p:sp>
        <p:nvSpPr>
          <p:cNvPr id="65" name="正方形/長方形 64">
            <a:extLst>
              <a:ext uri="{FF2B5EF4-FFF2-40B4-BE49-F238E27FC236}">
                <a16:creationId xmlns:a16="http://schemas.microsoft.com/office/drawing/2014/main" xmlns="" id="{0F41632C-976B-4AB6-BCD8-24588B82666D}"/>
              </a:ext>
            </a:extLst>
          </p:cNvPr>
          <p:cNvSpPr/>
          <p:nvPr/>
        </p:nvSpPr>
        <p:spPr>
          <a:xfrm>
            <a:off x="419675" y="787029"/>
            <a:ext cx="1263535" cy="224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smtClean="0">
                <a:solidFill>
                  <a:schemeClr val="tx1"/>
                </a:solidFill>
                <a:latin typeface="+mn-ea"/>
              </a:rPr>
              <a:t>Login</a:t>
            </a:r>
            <a:r>
              <a:rPr kumimoji="1" lang="en-US" altLang="en-US" sz="1000" dirty="0">
                <a:solidFill>
                  <a:schemeClr val="tx1"/>
                </a:solidFill>
                <a:latin typeface="+mn-ea"/>
              </a:rPr>
              <a:t>:</a:t>
            </a:r>
            <a:endParaRPr kumimoji="1" lang="ja-JP" altLang="en-US" sz="1000" dirty="0">
              <a:solidFill>
                <a:schemeClr val="tx1"/>
              </a:solidFill>
              <a:latin typeface="+mn-ea"/>
            </a:endParaRPr>
          </a:p>
        </p:txBody>
      </p:sp>
      <p:sp>
        <p:nvSpPr>
          <p:cNvPr id="69" name="テキスト ボックス 68">
            <a:extLst>
              <a:ext uri="{FF2B5EF4-FFF2-40B4-BE49-F238E27FC236}">
                <a16:creationId xmlns:a16="http://schemas.microsoft.com/office/drawing/2014/main" xmlns="" id="{A1D338A6-3626-4EE9-A103-B5D08EF35EEA}"/>
              </a:ext>
            </a:extLst>
          </p:cNvPr>
          <p:cNvSpPr txBox="1"/>
          <p:nvPr/>
        </p:nvSpPr>
        <p:spPr>
          <a:xfrm>
            <a:off x="2761361" y="1837533"/>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71" name="テキスト ボックス 70">
            <a:extLst>
              <a:ext uri="{FF2B5EF4-FFF2-40B4-BE49-F238E27FC236}">
                <a16:creationId xmlns:a16="http://schemas.microsoft.com/office/drawing/2014/main" xmlns="" id="{D0BC146D-B5B4-4529-A436-86B44E6798F3}"/>
              </a:ext>
            </a:extLst>
          </p:cNvPr>
          <p:cNvSpPr txBox="1"/>
          <p:nvPr/>
        </p:nvSpPr>
        <p:spPr>
          <a:xfrm>
            <a:off x="503436" y="1837533"/>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72" name="正方形/長方形 71">
            <a:extLst>
              <a:ext uri="{FF2B5EF4-FFF2-40B4-BE49-F238E27FC236}">
                <a16:creationId xmlns:a16="http://schemas.microsoft.com/office/drawing/2014/main" xmlns="" id="{A918C3C3-67BD-4796-9D70-2DC5D82E219C}"/>
              </a:ext>
            </a:extLst>
          </p:cNvPr>
          <p:cNvSpPr/>
          <p:nvPr/>
        </p:nvSpPr>
        <p:spPr>
          <a:xfrm>
            <a:off x="3918512" y="2685500"/>
            <a:ext cx="2239116" cy="159395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Album Edit</a:t>
            </a:r>
            <a:endParaRPr kumimoji="1" lang="ja-JP" altLang="en-US" sz="1000" dirty="0">
              <a:solidFill>
                <a:schemeClr val="tx1"/>
              </a:solidFill>
              <a:latin typeface="+mn-ea"/>
            </a:endParaRPr>
          </a:p>
        </p:txBody>
      </p:sp>
      <p:sp>
        <p:nvSpPr>
          <p:cNvPr id="73" name="正方形/長方形 72">
            <a:extLst>
              <a:ext uri="{FF2B5EF4-FFF2-40B4-BE49-F238E27FC236}">
                <a16:creationId xmlns:a16="http://schemas.microsoft.com/office/drawing/2014/main" xmlns="" id="{E3B8D7D8-9C08-44A2-8F34-D45A1B5A0BCF}"/>
              </a:ext>
            </a:extLst>
          </p:cNvPr>
          <p:cNvSpPr/>
          <p:nvPr/>
        </p:nvSpPr>
        <p:spPr>
          <a:xfrm>
            <a:off x="4021684" y="3436364"/>
            <a:ext cx="2039855" cy="773257"/>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en-US" altLang="ja-JP" sz="1000" dirty="0">
                <a:solidFill>
                  <a:schemeClr val="tx1"/>
                </a:solidFill>
                <a:latin typeface="+mn-ea"/>
              </a:rPr>
              <a:t>Marker / Movie List</a:t>
            </a:r>
            <a:endParaRPr kumimoji="1" lang="ja-JP" altLang="en-US" sz="1000" dirty="0">
              <a:solidFill>
                <a:schemeClr val="tx1"/>
              </a:solidFill>
              <a:latin typeface="+mn-ea"/>
            </a:endParaRPr>
          </a:p>
        </p:txBody>
      </p:sp>
      <p:cxnSp>
        <p:nvCxnSpPr>
          <p:cNvPr id="6" name="直線矢印コネクタ 5">
            <a:extLst>
              <a:ext uri="{FF2B5EF4-FFF2-40B4-BE49-F238E27FC236}">
                <a16:creationId xmlns:a16="http://schemas.microsoft.com/office/drawing/2014/main" xmlns="" id="{B2D435DE-1917-4CE8-8BE6-4110ED61E964}"/>
              </a:ext>
            </a:extLst>
          </p:cNvPr>
          <p:cNvCxnSpPr>
            <a:cxnSpLocks/>
            <a:stCxn id="69" idx="3"/>
            <a:endCxn id="72" idx="1"/>
          </p:cNvCxnSpPr>
          <p:nvPr/>
        </p:nvCxnSpPr>
        <p:spPr>
          <a:xfrm>
            <a:off x="3180236" y="1960644"/>
            <a:ext cx="738276" cy="1521831"/>
          </a:xfrm>
          <a:prstGeom prst="bentConnector3">
            <a:avLst>
              <a:gd name="adj1" fmla="val 69549"/>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xmlns="" id="{84F650AB-2608-463A-A6BD-F848FA777D72}"/>
              </a:ext>
            </a:extLst>
          </p:cNvPr>
          <p:cNvSpPr txBox="1"/>
          <p:nvPr/>
        </p:nvSpPr>
        <p:spPr>
          <a:xfrm>
            <a:off x="4021684" y="3666710"/>
            <a:ext cx="1204580" cy="246221"/>
          </a:xfrm>
          <a:prstGeom prst="rect">
            <a:avLst/>
          </a:prstGeom>
          <a:noFill/>
        </p:spPr>
        <p:txBody>
          <a:bodyPr wrap="square" rtlCol="0">
            <a:spAutoFit/>
          </a:bodyPr>
          <a:lstStyle/>
          <a:p>
            <a:r>
              <a:rPr kumimoji="1" lang="en-US" altLang="ja-JP" sz="1000" dirty="0">
                <a:latin typeface="+mn-ea"/>
              </a:rPr>
              <a:t>1.  </a:t>
            </a:r>
            <a:r>
              <a:rPr kumimoji="1" lang="en-US" altLang="ja-JP" sz="1000" dirty="0" smtClean="0">
                <a:latin typeface="+mn-ea"/>
              </a:rPr>
              <a:t>Description</a:t>
            </a:r>
            <a:endParaRPr kumimoji="1" lang="en-US" altLang="ja-JP" sz="1000" dirty="0">
              <a:latin typeface="+mn-ea"/>
            </a:endParaRPr>
          </a:p>
        </p:txBody>
      </p:sp>
      <p:sp>
        <p:nvSpPr>
          <p:cNvPr id="75" name="テキスト ボックス 74">
            <a:extLst>
              <a:ext uri="{FF2B5EF4-FFF2-40B4-BE49-F238E27FC236}">
                <a16:creationId xmlns:a16="http://schemas.microsoft.com/office/drawing/2014/main" xmlns="" id="{461431F1-C53E-42DB-B5D1-40BEA4980A95}"/>
              </a:ext>
            </a:extLst>
          </p:cNvPr>
          <p:cNvSpPr txBox="1"/>
          <p:nvPr/>
        </p:nvSpPr>
        <p:spPr>
          <a:xfrm>
            <a:off x="4021684" y="3891438"/>
            <a:ext cx="1204580" cy="246221"/>
          </a:xfrm>
          <a:prstGeom prst="rect">
            <a:avLst/>
          </a:prstGeom>
          <a:noFill/>
        </p:spPr>
        <p:txBody>
          <a:bodyPr wrap="square" rtlCol="0">
            <a:spAutoFit/>
          </a:bodyPr>
          <a:lstStyle/>
          <a:p>
            <a:r>
              <a:rPr kumimoji="1" lang="en-US" altLang="ja-JP" sz="1000" dirty="0">
                <a:latin typeface="+mn-ea"/>
              </a:rPr>
              <a:t>2.  </a:t>
            </a:r>
            <a:r>
              <a:rPr kumimoji="1" lang="en-US" altLang="ja-JP" sz="1000" dirty="0" smtClean="0">
                <a:latin typeface="+mn-ea"/>
              </a:rPr>
              <a:t>Description</a:t>
            </a:r>
            <a:endParaRPr kumimoji="1" lang="en-US" altLang="ja-JP" sz="1000" dirty="0">
              <a:latin typeface="+mn-ea"/>
            </a:endParaRPr>
          </a:p>
        </p:txBody>
      </p:sp>
      <p:sp>
        <p:nvSpPr>
          <p:cNvPr id="76" name="テキスト ボックス 75">
            <a:extLst>
              <a:ext uri="{FF2B5EF4-FFF2-40B4-BE49-F238E27FC236}">
                <a16:creationId xmlns:a16="http://schemas.microsoft.com/office/drawing/2014/main" xmlns="" id="{FC855BB9-DB5E-43CB-8982-3FF6D0D869C0}"/>
              </a:ext>
            </a:extLst>
          </p:cNvPr>
          <p:cNvSpPr txBox="1"/>
          <p:nvPr/>
        </p:nvSpPr>
        <p:spPr>
          <a:xfrm>
            <a:off x="5540106" y="3666710"/>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77" name="テキスト ボックス 76">
            <a:extLst>
              <a:ext uri="{FF2B5EF4-FFF2-40B4-BE49-F238E27FC236}">
                <a16:creationId xmlns:a16="http://schemas.microsoft.com/office/drawing/2014/main" xmlns="" id="{6C509FEC-16C7-4F84-A708-3B320F6C0ED6}"/>
              </a:ext>
            </a:extLst>
          </p:cNvPr>
          <p:cNvSpPr txBox="1"/>
          <p:nvPr/>
        </p:nvSpPr>
        <p:spPr>
          <a:xfrm>
            <a:off x="5540106" y="3891438"/>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83" name="正方形/長方形 82">
            <a:extLst>
              <a:ext uri="{FF2B5EF4-FFF2-40B4-BE49-F238E27FC236}">
                <a16:creationId xmlns:a16="http://schemas.microsoft.com/office/drawing/2014/main" xmlns="" id="{A23368B8-FCB4-42B0-A9D5-0293E988CCC4}"/>
              </a:ext>
            </a:extLst>
          </p:cNvPr>
          <p:cNvSpPr/>
          <p:nvPr/>
        </p:nvSpPr>
        <p:spPr>
          <a:xfrm>
            <a:off x="7867085" y="4592278"/>
            <a:ext cx="2239116" cy="164969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 / Movie Edit</a:t>
            </a:r>
            <a:endParaRPr kumimoji="1" lang="ja-JP" altLang="en-US" sz="1000" dirty="0">
              <a:solidFill>
                <a:schemeClr val="tx1"/>
              </a:solidFill>
              <a:latin typeface="+mn-ea"/>
            </a:endParaRPr>
          </a:p>
        </p:txBody>
      </p:sp>
      <p:sp>
        <p:nvSpPr>
          <p:cNvPr id="85" name="テキスト ボックス 84">
            <a:extLst>
              <a:ext uri="{FF2B5EF4-FFF2-40B4-BE49-F238E27FC236}">
                <a16:creationId xmlns:a16="http://schemas.microsoft.com/office/drawing/2014/main" xmlns="" id="{F13979B2-774F-4AC3-8BB5-7FE0F890A1A2}"/>
              </a:ext>
            </a:extLst>
          </p:cNvPr>
          <p:cNvSpPr txBox="1"/>
          <p:nvPr/>
        </p:nvSpPr>
        <p:spPr>
          <a:xfrm>
            <a:off x="7923132" y="4921655"/>
            <a:ext cx="1204580" cy="246221"/>
          </a:xfrm>
          <a:prstGeom prst="rect">
            <a:avLst/>
          </a:prstGeom>
          <a:noFill/>
        </p:spPr>
        <p:txBody>
          <a:bodyPr wrap="square" rtlCol="0">
            <a:spAutoFit/>
          </a:bodyPr>
          <a:lstStyle/>
          <a:p>
            <a:r>
              <a:rPr kumimoji="1" lang="en-US" altLang="ja-JP" sz="1000" dirty="0" smtClean="0">
                <a:latin typeface="+mn-ea"/>
              </a:rPr>
              <a:t>Description</a:t>
            </a:r>
            <a:endParaRPr kumimoji="1" lang="en-US" altLang="ja-JP" sz="1000" dirty="0">
              <a:latin typeface="+mn-ea"/>
            </a:endParaRPr>
          </a:p>
        </p:txBody>
      </p:sp>
      <p:sp>
        <p:nvSpPr>
          <p:cNvPr id="86" name="正方形/長方形 85">
            <a:extLst>
              <a:ext uri="{FF2B5EF4-FFF2-40B4-BE49-F238E27FC236}">
                <a16:creationId xmlns:a16="http://schemas.microsoft.com/office/drawing/2014/main" xmlns="" id="{AA1DC4F2-406B-4586-BF04-D0F9B6B5BDBD}"/>
              </a:ext>
            </a:extLst>
          </p:cNvPr>
          <p:cNvSpPr/>
          <p:nvPr/>
        </p:nvSpPr>
        <p:spPr>
          <a:xfrm>
            <a:off x="8065732" y="5209608"/>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smtClean="0">
                <a:solidFill>
                  <a:schemeClr val="tx1"/>
                </a:solidFill>
                <a:latin typeface="+mn-ea"/>
              </a:rPr>
              <a:t>Anchor</a:t>
            </a:r>
            <a:endParaRPr kumimoji="1" lang="ja-JP" altLang="en-US" sz="1000" dirty="0">
              <a:solidFill>
                <a:schemeClr val="tx1"/>
              </a:solidFill>
              <a:latin typeface="+mn-ea"/>
            </a:endParaRPr>
          </a:p>
        </p:txBody>
      </p:sp>
      <p:sp>
        <p:nvSpPr>
          <p:cNvPr id="87" name="正方形/長方形 86">
            <a:extLst>
              <a:ext uri="{FF2B5EF4-FFF2-40B4-BE49-F238E27FC236}">
                <a16:creationId xmlns:a16="http://schemas.microsoft.com/office/drawing/2014/main" xmlns="" id="{ED364410-254E-4B87-B4C4-A66CDAA47764}"/>
              </a:ext>
            </a:extLst>
          </p:cNvPr>
          <p:cNvSpPr/>
          <p:nvPr/>
        </p:nvSpPr>
        <p:spPr>
          <a:xfrm>
            <a:off x="9076867" y="5209608"/>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Movie</a:t>
            </a:r>
            <a:endParaRPr kumimoji="1" lang="ja-JP" altLang="en-US" sz="1000" dirty="0">
              <a:solidFill>
                <a:schemeClr val="tx1"/>
              </a:solidFill>
              <a:latin typeface="+mn-ea"/>
            </a:endParaRPr>
          </a:p>
        </p:txBody>
      </p:sp>
      <p:sp>
        <p:nvSpPr>
          <p:cNvPr id="88" name="テキスト ボックス 87">
            <a:extLst>
              <a:ext uri="{FF2B5EF4-FFF2-40B4-BE49-F238E27FC236}">
                <a16:creationId xmlns:a16="http://schemas.microsoft.com/office/drawing/2014/main" xmlns="" id="{BD4F4389-2AC8-406C-9259-265910420DA1}"/>
              </a:ext>
            </a:extLst>
          </p:cNvPr>
          <p:cNvSpPr txBox="1"/>
          <p:nvPr/>
        </p:nvSpPr>
        <p:spPr>
          <a:xfrm>
            <a:off x="9450036" y="5968592"/>
            <a:ext cx="537373"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89" name="テキスト ボックス 88">
            <a:extLst>
              <a:ext uri="{FF2B5EF4-FFF2-40B4-BE49-F238E27FC236}">
                <a16:creationId xmlns:a16="http://schemas.microsoft.com/office/drawing/2014/main" xmlns="" id="{AC2119DC-6A60-4BCA-A8B9-71FEF69BE61F}"/>
              </a:ext>
            </a:extLst>
          </p:cNvPr>
          <p:cNvSpPr txBox="1"/>
          <p:nvPr/>
        </p:nvSpPr>
        <p:spPr>
          <a:xfrm>
            <a:off x="8041505" y="5965131"/>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90" name="直線矢印コネクタ 89">
            <a:extLst>
              <a:ext uri="{FF2B5EF4-FFF2-40B4-BE49-F238E27FC236}">
                <a16:creationId xmlns:a16="http://schemas.microsoft.com/office/drawing/2014/main" xmlns="" id="{6F90ECAD-A5DA-4067-9DC2-493C0B9C2BF4}"/>
              </a:ext>
            </a:extLst>
          </p:cNvPr>
          <p:cNvCxnSpPr>
            <a:cxnSpLocks/>
            <a:stCxn id="76" idx="3"/>
            <a:endCxn id="83" idx="1"/>
          </p:cNvCxnSpPr>
          <p:nvPr/>
        </p:nvCxnSpPr>
        <p:spPr>
          <a:xfrm>
            <a:off x="5958981" y="3789821"/>
            <a:ext cx="1908104" cy="1627303"/>
          </a:xfrm>
          <a:prstGeom prst="bentConnector3">
            <a:avLst>
              <a:gd name="adj1" fmla="val 71935"/>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xmlns="" id="{F68F18A0-6B9F-4909-B084-EA4384D13579}"/>
              </a:ext>
            </a:extLst>
          </p:cNvPr>
          <p:cNvSpPr txBox="1"/>
          <p:nvPr/>
        </p:nvSpPr>
        <p:spPr>
          <a:xfrm>
            <a:off x="3967403" y="2875003"/>
            <a:ext cx="2116567" cy="553998"/>
          </a:xfrm>
          <a:prstGeom prst="rect">
            <a:avLst/>
          </a:prstGeom>
          <a:noFill/>
        </p:spPr>
        <p:txBody>
          <a:bodyPr wrap="square" rtlCol="0">
            <a:spAutoFit/>
          </a:bodyPr>
          <a:lstStyle/>
          <a:p>
            <a:r>
              <a:rPr kumimoji="1" lang="en-US" altLang="ja-JP" sz="1000" dirty="0" smtClean="0">
                <a:latin typeface="+mn-ea"/>
              </a:rPr>
              <a:t>ID</a:t>
            </a:r>
            <a:r>
              <a:rPr kumimoji="1" lang="en-US" altLang="ja-JP" sz="1000" dirty="0">
                <a:latin typeface="+mn-ea"/>
              </a:rPr>
              <a:t/>
            </a:r>
            <a:br>
              <a:rPr kumimoji="1" lang="en-US" altLang="ja-JP" sz="1000" dirty="0">
                <a:latin typeface="+mn-ea"/>
              </a:rPr>
            </a:br>
            <a:r>
              <a:rPr kumimoji="1" lang="en-US" altLang="ja-JP" sz="1000" dirty="0" smtClean="0">
                <a:latin typeface="+mn-ea"/>
              </a:rPr>
              <a:t>AlbumName</a:t>
            </a:r>
            <a:br>
              <a:rPr kumimoji="1" lang="en-US" altLang="ja-JP" sz="1000" dirty="0" smtClean="0">
                <a:latin typeface="+mn-ea"/>
              </a:rPr>
            </a:br>
            <a:r>
              <a:rPr kumimoji="1" lang="en-US" altLang="ja-JP" sz="1000" dirty="0" smtClean="0">
                <a:latin typeface="+mn-ea"/>
              </a:rPr>
              <a:t>Description</a:t>
            </a:r>
            <a:endParaRPr kumimoji="1" lang="en-US" altLang="ja-JP" sz="1000" dirty="0">
              <a:latin typeface="+mn-ea"/>
            </a:endParaRPr>
          </a:p>
        </p:txBody>
      </p:sp>
      <p:sp>
        <p:nvSpPr>
          <p:cNvPr id="92" name="テキスト ボックス 91">
            <a:extLst>
              <a:ext uri="{FF2B5EF4-FFF2-40B4-BE49-F238E27FC236}">
                <a16:creationId xmlns:a16="http://schemas.microsoft.com/office/drawing/2014/main" xmlns="" id="{5E86C298-5704-4A94-8647-698EB052695C}"/>
              </a:ext>
            </a:extLst>
          </p:cNvPr>
          <p:cNvSpPr txBox="1"/>
          <p:nvPr/>
        </p:nvSpPr>
        <p:spPr>
          <a:xfrm>
            <a:off x="5536073" y="3150807"/>
            <a:ext cx="511218"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96" name="テキスト ボックス 95">
            <a:extLst>
              <a:ext uri="{FF2B5EF4-FFF2-40B4-BE49-F238E27FC236}">
                <a16:creationId xmlns:a16="http://schemas.microsoft.com/office/drawing/2014/main" xmlns="" id="{0EE22ED7-1C23-4845-AB6E-DE0093C1D681}"/>
              </a:ext>
            </a:extLst>
          </p:cNvPr>
          <p:cNvSpPr txBox="1"/>
          <p:nvPr/>
        </p:nvSpPr>
        <p:spPr>
          <a:xfrm>
            <a:off x="2752116" y="1427071"/>
            <a:ext cx="451937" cy="246221"/>
          </a:xfrm>
          <a:prstGeom prst="rect">
            <a:avLst/>
          </a:prstGeom>
          <a:noFill/>
        </p:spPr>
        <p:txBody>
          <a:bodyPr wrap="square" rtlCol="0">
            <a:spAutoFit/>
          </a:bodyPr>
          <a:lstStyle/>
          <a:p>
            <a:r>
              <a:rPr kumimoji="1" lang="en-US" altLang="ja-JP" sz="1000" u="sng" dirty="0">
                <a:solidFill>
                  <a:srgbClr val="00B0F0"/>
                </a:solidFill>
                <a:latin typeface="+mn-ea"/>
              </a:rPr>
              <a:t>Add</a:t>
            </a:r>
          </a:p>
        </p:txBody>
      </p:sp>
      <p:sp>
        <p:nvSpPr>
          <p:cNvPr id="97" name="テキスト ボックス 96">
            <a:extLst>
              <a:ext uri="{FF2B5EF4-FFF2-40B4-BE49-F238E27FC236}">
                <a16:creationId xmlns:a16="http://schemas.microsoft.com/office/drawing/2014/main" xmlns="" id="{B2D27FB3-8D50-45B8-9B5D-0610F42F61D1}"/>
              </a:ext>
            </a:extLst>
          </p:cNvPr>
          <p:cNvSpPr txBox="1"/>
          <p:nvPr/>
        </p:nvSpPr>
        <p:spPr>
          <a:xfrm>
            <a:off x="5536964" y="3426871"/>
            <a:ext cx="467025" cy="252855"/>
          </a:xfrm>
          <a:prstGeom prst="rect">
            <a:avLst/>
          </a:prstGeom>
          <a:noFill/>
        </p:spPr>
        <p:txBody>
          <a:bodyPr wrap="square" rtlCol="0">
            <a:spAutoFit/>
          </a:bodyPr>
          <a:lstStyle/>
          <a:p>
            <a:r>
              <a:rPr kumimoji="1" lang="en-US" altLang="ja-JP" sz="1000" u="sng" dirty="0">
                <a:solidFill>
                  <a:srgbClr val="00B0F0"/>
                </a:solidFill>
                <a:latin typeface="+mn-ea"/>
              </a:rPr>
              <a:t>Add</a:t>
            </a:r>
          </a:p>
        </p:txBody>
      </p:sp>
      <p:sp>
        <p:nvSpPr>
          <p:cNvPr id="98" name="正方形/長方形 97">
            <a:extLst>
              <a:ext uri="{FF2B5EF4-FFF2-40B4-BE49-F238E27FC236}">
                <a16:creationId xmlns:a16="http://schemas.microsoft.com/office/drawing/2014/main" xmlns="" id="{5AA16AB5-60FF-4EE1-BDA1-48EEE7558B84}"/>
              </a:ext>
            </a:extLst>
          </p:cNvPr>
          <p:cNvSpPr/>
          <p:nvPr/>
        </p:nvSpPr>
        <p:spPr>
          <a:xfrm>
            <a:off x="3918512" y="799738"/>
            <a:ext cx="2239116" cy="148931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smtClean="0">
                <a:solidFill>
                  <a:schemeClr val="tx1"/>
                </a:solidFill>
                <a:latin typeface="+mn-ea"/>
              </a:rPr>
              <a:t>Album </a:t>
            </a:r>
            <a:r>
              <a:rPr kumimoji="1" lang="en-US" altLang="ja-JP" sz="1000" dirty="0">
                <a:solidFill>
                  <a:schemeClr val="tx1"/>
                </a:solidFill>
                <a:latin typeface="+mn-ea"/>
              </a:rPr>
              <a:t>Create</a:t>
            </a:r>
            <a:endParaRPr kumimoji="1" lang="ja-JP" altLang="en-US" sz="1000" dirty="0">
              <a:solidFill>
                <a:schemeClr val="tx1"/>
              </a:solidFill>
              <a:latin typeface="+mn-ea"/>
            </a:endParaRPr>
          </a:p>
        </p:txBody>
      </p:sp>
      <p:sp>
        <p:nvSpPr>
          <p:cNvPr id="101" name="テキスト ボックス 100">
            <a:extLst>
              <a:ext uri="{FF2B5EF4-FFF2-40B4-BE49-F238E27FC236}">
                <a16:creationId xmlns:a16="http://schemas.microsoft.com/office/drawing/2014/main" xmlns="" id="{CF4860D0-8658-4B47-B786-4826E00AB871}"/>
              </a:ext>
            </a:extLst>
          </p:cNvPr>
          <p:cNvSpPr txBox="1"/>
          <p:nvPr/>
        </p:nvSpPr>
        <p:spPr>
          <a:xfrm>
            <a:off x="3994220" y="1036549"/>
            <a:ext cx="1718160" cy="861774"/>
          </a:xfrm>
          <a:prstGeom prst="rect">
            <a:avLst/>
          </a:prstGeom>
          <a:noFill/>
        </p:spPr>
        <p:txBody>
          <a:bodyPr wrap="square" rtlCol="0">
            <a:spAutoFit/>
          </a:bodyPr>
          <a:lstStyle/>
          <a:p>
            <a:r>
              <a:rPr kumimoji="1" lang="en-US" altLang="ja-JP" sz="1000" dirty="0">
                <a:latin typeface="+mn-ea"/>
              </a:rPr>
              <a:t>Prefectures </a:t>
            </a:r>
          </a:p>
          <a:p>
            <a:r>
              <a:rPr kumimoji="1" lang="en-US" altLang="ja-JP" sz="1000" dirty="0">
                <a:latin typeface="+mn-ea"/>
              </a:rPr>
              <a:t>Category</a:t>
            </a:r>
          </a:p>
          <a:p>
            <a:r>
              <a:rPr kumimoji="1" lang="en-US" altLang="ja-JP" sz="1000" dirty="0">
                <a:latin typeface="+mn-ea"/>
              </a:rPr>
              <a:t>Alubum Name</a:t>
            </a:r>
          </a:p>
          <a:p>
            <a:r>
              <a:rPr kumimoji="1" lang="en-US" altLang="ja-JP" sz="1000" dirty="0">
                <a:latin typeface="+mn-ea"/>
              </a:rPr>
              <a:t>Description</a:t>
            </a:r>
          </a:p>
          <a:p>
            <a:r>
              <a:rPr kumimoji="1" lang="en-US" altLang="ja-JP" sz="1000" dirty="0">
                <a:latin typeface="+mn-ea"/>
              </a:rPr>
              <a:t>Expire</a:t>
            </a:r>
          </a:p>
        </p:txBody>
      </p:sp>
      <p:sp>
        <p:nvSpPr>
          <p:cNvPr id="102" name="テキスト ボックス 101">
            <a:extLst>
              <a:ext uri="{FF2B5EF4-FFF2-40B4-BE49-F238E27FC236}">
                <a16:creationId xmlns:a16="http://schemas.microsoft.com/office/drawing/2014/main" xmlns="" id="{75A5502A-7A17-46D8-A69B-D9C5CD1E1ED4}"/>
              </a:ext>
            </a:extLst>
          </p:cNvPr>
          <p:cNvSpPr txBox="1"/>
          <p:nvPr/>
        </p:nvSpPr>
        <p:spPr>
          <a:xfrm>
            <a:off x="8034172" y="5968592"/>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sp>
        <p:nvSpPr>
          <p:cNvPr id="103" name="テキスト ボックス 102">
            <a:extLst>
              <a:ext uri="{FF2B5EF4-FFF2-40B4-BE49-F238E27FC236}">
                <a16:creationId xmlns:a16="http://schemas.microsoft.com/office/drawing/2014/main" xmlns="" id="{872B33DB-4A32-4E1E-B071-21BA8B0105D7}"/>
              </a:ext>
            </a:extLst>
          </p:cNvPr>
          <p:cNvSpPr txBox="1"/>
          <p:nvPr/>
        </p:nvSpPr>
        <p:spPr>
          <a:xfrm>
            <a:off x="5480229" y="1972077"/>
            <a:ext cx="494898"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104" name="テキスト ボックス 103">
            <a:extLst>
              <a:ext uri="{FF2B5EF4-FFF2-40B4-BE49-F238E27FC236}">
                <a16:creationId xmlns:a16="http://schemas.microsoft.com/office/drawing/2014/main" xmlns="" id="{45809D2D-2819-41E1-97A0-7640E7195291}"/>
              </a:ext>
            </a:extLst>
          </p:cNvPr>
          <p:cNvSpPr txBox="1"/>
          <p:nvPr/>
        </p:nvSpPr>
        <p:spPr>
          <a:xfrm>
            <a:off x="4064364" y="1972077"/>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105" name="直線矢印コネクタ 104">
            <a:extLst>
              <a:ext uri="{FF2B5EF4-FFF2-40B4-BE49-F238E27FC236}">
                <a16:creationId xmlns:a16="http://schemas.microsoft.com/office/drawing/2014/main" xmlns="" id="{C9C8E440-1F5A-4FEA-8738-9A6117744630}"/>
              </a:ext>
            </a:extLst>
          </p:cNvPr>
          <p:cNvCxnSpPr>
            <a:cxnSpLocks/>
            <a:stCxn id="103" idx="3"/>
            <a:endCxn id="70" idx="1"/>
          </p:cNvCxnSpPr>
          <p:nvPr/>
        </p:nvCxnSpPr>
        <p:spPr>
          <a:xfrm>
            <a:off x="5975127" y="2095188"/>
            <a:ext cx="430090" cy="1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xmlns="" id="{0256AB6E-DD39-453E-A0B7-A9835BDE1577}"/>
              </a:ext>
            </a:extLst>
          </p:cNvPr>
          <p:cNvSpPr/>
          <p:nvPr/>
        </p:nvSpPr>
        <p:spPr>
          <a:xfrm>
            <a:off x="7867085" y="2720812"/>
            <a:ext cx="2239116" cy="164969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 / Movie Create</a:t>
            </a:r>
            <a:endParaRPr kumimoji="1" lang="ja-JP" altLang="en-US" sz="1000" dirty="0">
              <a:solidFill>
                <a:schemeClr val="tx1"/>
              </a:solidFill>
              <a:latin typeface="+mn-ea"/>
            </a:endParaRPr>
          </a:p>
        </p:txBody>
      </p:sp>
      <p:sp>
        <p:nvSpPr>
          <p:cNvPr id="108" name="テキスト ボックス 107">
            <a:extLst>
              <a:ext uri="{FF2B5EF4-FFF2-40B4-BE49-F238E27FC236}">
                <a16:creationId xmlns:a16="http://schemas.microsoft.com/office/drawing/2014/main" xmlns="" id="{6D35E613-73C9-4D7E-ABFB-7F837266DF5C}"/>
              </a:ext>
            </a:extLst>
          </p:cNvPr>
          <p:cNvSpPr txBox="1"/>
          <p:nvPr/>
        </p:nvSpPr>
        <p:spPr>
          <a:xfrm>
            <a:off x="7923132" y="3050189"/>
            <a:ext cx="1204580" cy="246221"/>
          </a:xfrm>
          <a:prstGeom prst="rect">
            <a:avLst/>
          </a:prstGeom>
          <a:noFill/>
        </p:spPr>
        <p:txBody>
          <a:bodyPr wrap="square" rtlCol="0">
            <a:spAutoFit/>
          </a:bodyPr>
          <a:lstStyle/>
          <a:p>
            <a:r>
              <a:rPr kumimoji="1" lang="en-US" altLang="ja-JP" sz="1000" dirty="0" smtClean="0">
                <a:latin typeface="+mn-ea"/>
              </a:rPr>
              <a:t>Description</a:t>
            </a:r>
            <a:endParaRPr kumimoji="1" lang="en-US" altLang="ja-JP" sz="1000" dirty="0">
              <a:latin typeface="+mn-ea"/>
            </a:endParaRPr>
          </a:p>
        </p:txBody>
      </p:sp>
      <p:sp>
        <p:nvSpPr>
          <p:cNvPr id="109" name="正方形/長方形 108">
            <a:extLst>
              <a:ext uri="{FF2B5EF4-FFF2-40B4-BE49-F238E27FC236}">
                <a16:creationId xmlns:a16="http://schemas.microsoft.com/office/drawing/2014/main" xmlns="" id="{83971D34-2D0A-4713-9900-B0CB5CA63E89}"/>
              </a:ext>
            </a:extLst>
          </p:cNvPr>
          <p:cNvSpPr/>
          <p:nvPr/>
        </p:nvSpPr>
        <p:spPr>
          <a:xfrm>
            <a:off x="8065732" y="3338142"/>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smtClean="0">
                <a:solidFill>
                  <a:schemeClr val="tx1"/>
                </a:solidFill>
                <a:latin typeface="+mn-ea"/>
              </a:rPr>
              <a:t>Anchor</a:t>
            </a:r>
            <a:endParaRPr kumimoji="1" lang="ja-JP" altLang="en-US" sz="1000" dirty="0">
              <a:solidFill>
                <a:schemeClr val="tx1"/>
              </a:solidFill>
              <a:latin typeface="+mn-ea"/>
            </a:endParaRPr>
          </a:p>
        </p:txBody>
      </p:sp>
      <p:sp>
        <p:nvSpPr>
          <p:cNvPr id="110" name="正方形/長方形 109">
            <a:extLst>
              <a:ext uri="{FF2B5EF4-FFF2-40B4-BE49-F238E27FC236}">
                <a16:creationId xmlns:a16="http://schemas.microsoft.com/office/drawing/2014/main" xmlns="" id="{7781A494-3632-44B0-B025-3AEB1422896A}"/>
              </a:ext>
            </a:extLst>
          </p:cNvPr>
          <p:cNvSpPr/>
          <p:nvPr/>
        </p:nvSpPr>
        <p:spPr>
          <a:xfrm>
            <a:off x="9076867" y="3338142"/>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Movie</a:t>
            </a:r>
            <a:endParaRPr kumimoji="1" lang="ja-JP" altLang="en-US" sz="1000" dirty="0">
              <a:solidFill>
                <a:schemeClr val="tx1"/>
              </a:solidFill>
              <a:latin typeface="+mn-ea"/>
            </a:endParaRPr>
          </a:p>
        </p:txBody>
      </p:sp>
      <p:sp>
        <p:nvSpPr>
          <p:cNvPr id="111" name="テキスト ボックス 110">
            <a:extLst>
              <a:ext uri="{FF2B5EF4-FFF2-40B4-BE49-F238E27FC236}">
                <a16:creationId xmlns:a16="http://schemas.microsoft.com/office/drawing/2014/main" xmlns="" id="{759BC91C-FF6C-4396-B458-40AF6BC9E8DC}"/>
              </a:ext>
            </a:extLst>
          </p:cNvPr>
          <p:cNvSpPr txBox="1"/>
          <p:nvPr/>
        </p:nvSpPr>
        <p:spPr>
          <a:xfrm>
            <a:off x="9450036" y="4097127"/>
            <a:ext cx="537373"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112" name="テキスト ボックス 111">
            <a:extLst>
              <a:ext uri="{FF2B5EF4-FFF2-40B4-BE49-F238E27FC236}">
                <a16:creationId xmlns:a16="http://schemas.microsoft.com/office/drawing/2014/main" xmlns="" id="{9AB13091-BF8B-4A9D-84B7-39333CD18A7F}"/>
              </a:ext>
            </a:extLst>
          </p:cNvPr>
          <p:cNvSpPr txBox="1"/>
          <p:nvPr/>
        </p:nvSpPr>
        <p:spPr>
          <a:xfrm>
            <a:off x="8041505" y="4093665"/>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sp>
        <p:nvSpPr>
          <p:cNvPr id="113" name="テキスト ボックス 112">
            <a:extLst>
              <a:ext uri="{FF2B5EF4-FFF2-40B4-BE49-F238E27FC236}">
                <a16:creationId xmlns:a16="http://schemas.microsoft.com/office/drawing/2014/main" xmlns="" id="{E10BB17B-5A26-49EB-A8A5-D2E3BAE76E7F}"/>
              </a:ext>
            </a:extLst>
          </p:cNvPr>
          <p:cNvSpPr txBox="1"/>
          <p:nvPr/>
        </p:nvSpPr>
        <p:spPr>
          <a:xfrm>
            <a:off x="8034172" y="4097126"/>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114" name="直線矢印コネクタ 113">
            <a:extLst>
              <a:ext uri="{FF2B5EF4-FFF2-40B4-BE49-F238E27FC236}">
                <a16:creationId xmlns:a16="http://schemas.microsoft.com/office/drawing/2014/main" xmlns="" id="{C7552477-B158-4A8B-A788-A19D82D450C0}"/>
              </a:ext>
            </a:extLst>
          </p:cNvPr>
          <p:cNvCxnSpPr>
            <a:cxnSpLocks/>
            <a:stCxn id="97" idx="3"/>
            <a:endCxn id="107" idx="1"/>
          </p:cNvCxnSpPr>
          <p:nvPr/>
        </p:nvCxnSpPr>
        <p:spPr>
          <a:xfrm flipV="1">
            <a:off x="6003989" y="3545658"/>
            <a:ext cx="1863096" cy="7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xmlns="" id="{50C02E9A-FAEE-4910-983B-D78786299552}"/>
              </a:ext>
            </a:extLst>
          </p:cNvPr>
          <p:cNvCxnSpPr>
            <a:cxnSpLocks/>
            <a:stCxn id="96" idx="3"/>
            <a:endCxn id="98" idx="1"/>
          </p:cNvCxnSpPr>
          <p:nvPr/>
        </p:nvCxnSpPr>
        <p:spPr>
          <a:xfrm flipV="1">
            <a:off x="3204053" y="1544395"/>
            <a:ext cx="714459" cy="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xmlns="" id="{7C400BDA-1D2C-4D28-8DD5-5AE99CF21EAD}"/>
              </a:ext>
            </a:extLst>
          </p:cNvPr>
          <p:cNvSpPr/>
          <p:nvPr/>
        </p:nvSpPr>
        <p:spPr>
          <a:xfrm>
            <a:off x="10625917" y="5879488"/>
            <a:ext cx="787076" cy="41281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Function:</a:t>
            </a:r>
            <a:r>
              <a:rPr kumimoji="1" lang="ja-JP" altLang="en-US" sz="1000" dirty="0">
                <a:solidFill>
                  <a:schemeClr val="tx1"/>
                </a:solidFill>
                <a:latin typeface="+mn-ea"/>
              </a:rPr>
              <a:t>  </a:t>
            </a:r>
            <a:r>
              <a:rPr kumimoji="1" lang="en-US" altLang="ja-JP" sz="1000" dirty="0">
                <a:solidFill>
                  <a:schemeClr val="tx1"/>
                </a:solidFill>
                <a:latin typeface="+mn-ea"/>
              </a:rPr>
              <a:t>Upload</a:t>
            </a:r>
          </a:p>
        </p:txBody>
      </p:sp>
      <p:cxnSp>
        <p:nvCxnSpPr>
          <p:cNvPr id="118" name="直線矢印コネクタ 117">
            <a:extLst>
              <a:ext uri="{FF2B5EF4-FFF2-40B4-BE49-F238E27FC236}">
                <a16:creationId xmlns:a16="http://schemas.microsoft.com/office/drawing/2014/main" xmlns="" id="{B6FE86C5-8385-47DD-9A96-E12FADB6CDFA}"/>
              </a:ext>
            </a:extLst>
          </p:cNvPr>
          <p:cNvCxnSpPr>
            <a:cxnSpLocks/>
            <a:stCxn id="111" idx="3"/>
            <a:endCxn id="116" idx="1"/>
          </p:cNvCxnSpPr>
          <p:nvPr/>
        </p:nvCxnSpPr>
        <p:spPr>
          <a:xfrm>
            <a:off x="9987409" y="4220238"/>
            <a:ext cx="638508" cy="1865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xmlns="" id="{4A0AB855-26CB-4A6F-B52D-58FE61E68B65}"/>
              </a:ext>
            </a:extLst>
          </p:cNvPr>
          <p:cNvCxnSpPr>
            <a:cxnSpLocks/>
            <a:stCxn id="88" idx="3"/>
            <a:endCxn id="116" idx="1"/>
          </p:cNvCxnSpPr>
          <p:nvPr/>
        </p:nvCxnSpPr>
        <p:spPr>
          <a:xfrm flipV="1">
            <a:off x="9987409" y="6085893"/>
            <a:ext cx="638508" cy="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xmlns="" id="{8CC23A48-AA23-42D7-860A-E93CEA9C6584}"/>
              </a:ext>
            </a:extLst>
          </p:cNvPr>
          <p:cNvCxnSpPr>
            <a:cxnSpLocks/>
            <a:stCxn id="116" idx="2"/>
            <a:endCxn id="72" idx="2"/>
          </p:cNvCxnSpPr>
          <p:nvPr/>
        </p:nvCxnSpPr>
        <p:spPr>
          <a:xfrm rot="5400000" flipH="1">
            <a:off x="7022339" y="2295182"/>
            <a:ext cx="2012848" cy="5981385"/>
          </a:xfrm>
          <a:prstGeom prst="bentConnector3">
            <a:avLst>
              <a:gd name="adj1" fmla="val -11357"/>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xmlns="" id="{277E13BC-F30E-4D58-A5DE-3C73F2558B87}"/>
              </a:ext>
            </a:extLst>
          </p:cNvPr>
          <p:cNvCxnSpPr>
            <a:cxnSpLocks/>
            <a:stCxn id="65" idx="2"/>
            <a:endCxn id="67" idx="0"/>
          </p:cNvCxnSpPr>
          <p:nvPr/>
        </p:nvCxnSpPr>
        <p:spPr>
          <a:xfrm>
            <a:off x="1051443" y="1011473"/>
            <a:ext cx="806617" cy="22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a16="http://schemas.microsoft.com/office/drawing/2014/main" xmlns="" id="{5C9161E1-C0EE-4B2E-82AB-143B9BBA1855}"/>
              </a:ext>
            </a:extLst>
          </p:cNvPr>
          <p:cNvSpPr txBox="1"/>
          <p:nvPr/>
        </p:nvSpPr>
        <p:spPr>
          <a:xfrm>
            <a:off x="2761361" y="2089030"/>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138" name="テキスト ボックス 137">
            <a:extLst>
              <a:ext uri="{FF2B5EF4-FFF2-40B4-BE49-F238E27FC236}">
                <a16:creationId xmlns:a16="http://schemas.microsoft.com/office/drawing/2014/main" xmlns="" id="{032B7B6D-8C61-497B-9B98-74FE603A7594}"/>
              </a:ext>
            </a:extLst>
          </p:cNvPr>
          <p:cNvSpPr txBox="1"/>
          <p:nvPr/>
        </p:nvSpPr>
        <p:spPr>
          <a:xfrm>
            <a:off x="503436" y="2089030"/>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139" name="テキスト ボックス 138">
            <a:extLst>
              <a:ext uri="{FF2B5EF4-FFF2-40B4-BE49-F238E27FC236}">
                <a16:creationId xmlns:a16="http://schemas.microsoft.com/office/drawing/2014/main" xmlns="" id="{3E188482-9E6A-4E70-A53F-1F93E34636D6}"/>
              </a:ext>
            </a:extLst>
          </p:cNvPr>
          <p:cNvSpPr txBox="1"/>
          <p:nvPr/>
        </p:nvSpPr>
        <p:spPr>
          <a:xfrm>
            <a:off x="2761361" y="2340528"/>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141" name="テキスト ボックス 140">
            <a:extLst>
              <a:ext uri="{FF2B5EF4-FFF2-40B4-BE49-F238E27FC236}">
                <a16:creationId xmlns:a16="http://schemas.microsoft.com/office/drawing/2014/main" xmlns="" id="{9A4DB3BA-0AAE-4E6C-BC42-1163A53480D7}"/>
              </a:ext>
            </a:extLst>
          </p:cNvPr>
          <p:cNvSpPr txBox="1"/>
          <p:nvPr/>
        </p:nvSpPr>
        <p:spPr>
          <a:xfrm>
            <a:off x="503436" y="2340528"/>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142" name="テキスト ボックス 141">
            <a:extLst>
              <a:ext uri="{FF2B5EF4-FFF2-40B4-BE49-F238E27FC236}">
                <a16:creationId xmlns:a16="http://schemas.microsoft.com/office/drawing/2014/main" xmlns="" id="{428037B6-1494-4D54-802E-A695BE808F8F}"/>
              </a:ext>
            </a:extLst>
          </p:cNvPr>
          <p:cNvSpPr txBox="1"/>
          <p:nvPr/>
        </p:nvSpPr>
        <p:spPr>
          <a:xfrm>
            <a:off x="460135" y="1545286"/>
            <a:ext cx="1154181" cy="250437"/>
          </a:xfrm>
          <a:prstGeom prst="rect">
            <a:avLst/>
          </a:prstGeom>
          <a:noFill/>
        </p:spPr>
        <p:txBody>
          <a:bodyPr wrap="square" rtlCol="0">
            <a:spAutoFit/>
          </a:bodyPr>
          <a:lstStyle/>
          <a:p>
            <a:r>
              <a:rPr kumimoji="1" lang="en-US" altLang="ja-JP" sz="1000" dirty="0">
                <a:latin typeface="+mn-ea"/>
              </a:rPr>
              <a:t>Album Nam</a:t>
            </a:r>
          </a:p>
        </p:txBody>
      </p:sp>
      <p:sp>
        <p:nvSpPr>
          <p:cNvPr id="143" name="テキスト ボックス 142">
            <a:extLst>
              <a:ext uri="{FF2B5EF4-FFF2-40B4-BE49-F238E27FC236}">
                <a16:creationId xmlns:a16="http://schemas.microsoft.com/office/drawing/2014/main" xmlns="" id="{B22C604B-2167-47FD-9A79-31FE79C2B79C}"/>
              </a:ext>
            </a:extLst>
          </p:cNvPr>
          <p:cNvSpPr txBox="1"/>
          <p:nvPr/>
        </p:nvSpPr>
        <p:spPr>
          <a:xfrm>
            <a:off x="2243800" y="1417880"/>
            <a:ext cx="633644" cy="246221"/>
          </a:xfrm>
          <a:prstGeom prst="rect">
            <a:avLst/>
          </a:prstGeom>
          <a:noFill/>
        </p:spPr>
        <p:txBody>
          <a:bodyPr wrap="square" rtlCol="0">
            <a:spAutoFit/>
          </a:bodyPr>
          <a:lstStyle/>
          <a:p>
            <a:r>
              <a:rPr kumimoji="1" lang="en-US" altLang="ja-JP" sz="1000" u="sng" dirty="0" smtClean="0">
                <a:solidFill>
                  <a:srgbClr val="00B0F0"/>
                </a:solidFill>
                <a:latin typeface="+mn-ea"/>
              </a:rPr>
              <a:t>Search</a:t>
            </a:r>
            <a:endParaRPr kumimoji="1" lang="en-US" altLang="ja-JP" sz="1000" u="sng" dirty="0">
              <a:solidFill>
                <a:srgbClr val="00B0F0"/>
              </a:solidFill>
              <a:latin typeface="+mn-ea"/>
            </a:endParaRPr>
          </a:p>
        </p:txBody>
      </p:sp>
      <p:sp>
        <p:nvSpPr>
          <p:cNvPr id="70" name="正方形/長方形 69">
            <a:extLst>
              <a:ext uri="{FF2B5EF4-FFF2-40B4-BE49-F238E27FC236}">
                <a16:creationId xmlns:a16="http://schemas.microsoft.com/office/drawing/2014/main" xmlns="" id="{7C400BDA-1D2C-4D28-8DD5-5AE99CF21EAD}"/>
              </a:ext>
            </a:extLst>
          </p:cNvPr>
          <p:cNvSpPr/>
          <p:nvPr/>
        </p:nvSpPr>
        <p:spPr>
          <a:xfrm>
            <a:off x="6405217" y="1890391"/>
            <a:ext cx="787076" cy="41281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Function:</a:t>
            </a:r>
            <a:r>
              <a:rPr kumimoji="1" lang="ja-JP" altLang="en-US" sz="1000" dirty="0">
                <a:solidFill>
                  <a:schemeClr val="tx1"/>
                </a:solidFill>
                <a:latin typeface="+mn-ea"/>
              </a:rPr>
              <a:t>  </a:t>
            </a:r>
            <a:r>
              <a:rPr kumimoji="1" lang="en-US" altLang="ja-JP" sz="1000" dirty="0">
                <a:solidFill>
                  <a:schemeClr val="tx1"/>
                </a:solidFill>
                <a:latin typeface="+mn-ea"/>
              </a:rPr>
              <a:t>Upload</a:t>
            </a:r>
          </a:p>
        </p:txBody>
      </p:sp>
      <p:cxnSp>
        <p:nvCxnSpPr>
          <p:cNvPr id="78" name="直線矢印コネクタ 77">
            <a:extLst>
              <a:ext uri="{FF2B5EF4-FFF2-40B4-BE49-F238E27FC236}">
                <a16:creationId xmlns:a16="http://schemas.microsoft.com/office/drawing/2014/main" xmlns="" id="{C9C8E440-1F5A-4FEA-8738-9A6117744630}"/>
              </a:ext>
            </a:extLst>
          </p:cNvPr>
          <p:cNvCxnSpPr>
            <a:cxnSpLocks/>
            <a:stCxn id="70" idx="2"/>
            <a:endCxn id="72" idx="2"/>
          </p:cNvCxnSpPr>
          <p:nvPr/>
        </p:nvCxnSpPr>
        <p:spPr>
          <a:xfrm rot="5400000">
            <a:off x="4930289" y="2410983"/>
            <a:ext cx="1976249" cy="1760685"/>
          </a:xfrm>
          <a:prstGeom prst="bentConnector3">
            <a:avLst>
              <a:gd name="adj1" fmla="val 111567"/>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xmlns="" id="{C9C8E440-1F5A-4FEA-8738-9A6117744630}"/>
              </a:ext>
            </a:extLst>
          </p:cNvPr>
          <p:cNvCxnSpPr>
            <a:cxnSpLocks/>
            <a:stCxn id="92" idx="3"/>
            <a:endCxn id="70" idx="1"/>
          </p:cNvCxnSpPr>
          <p:nvPr/>
        </p:nvCxnSpPr>
        <p:spPr>
          <a:xfrm flipV="1">
            <a:off x="6047291" y="2096796"/>
            <a:ext cx="357926" cy="11771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189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4.</a:t>
            </a:r>
            <a:r>
              <a:rPr kumimoji="1" lang="ja-JP" altLang="en-US" dirty="0" smtClean="0"/>
              <a:t> 開発プロジェクト</a:t>
            </a:r>
            <a:endParaRPr kumimoji="1" lang="ja-JP" altLang="en-US" dirty="0"/>
          </a:p>
        </p:txBody>
      </p:sp>
    </p:spTree>
    <p:extLst>
      <p:ext uri="{BB962C8B-B14F-4D97-AF65-F5344CB8AC3E}">
        <p14:creationId xmlns:p14="http://schemas.microsoft.com/office/powerpoint/2010/main" val="337522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F8D3EE7-6F34-427F-8CB4-EBBFF0C86C50}"/>
              </a:ext>
            </a:extLst>
          </p:cNvPr>
          <p:cNvSpPr>
            <a:spLocks noGrp="1"/>
          </p:cNvSpPr>
          <p:nvPr>
            <p:ph type="title"/>
          </p:nvPr>
        </p:nvSpPr>
        <p:spPr/>
        <p:txBody>
          <a:bodyPr/>
          <a:lstStyle/>
          <a:p>
            <a:r>
              <a:rPr lang="ja-JP" altLang="ja-JP" dirty="0"/>
              <a:t>1</a:t>
            </a:r>
            <a:r>
              <a:rPr kumimoji="1" lang="en-US" altLang="ja-JP" dirty="0" smtClean="0"/>
              <a:t>. </a:t>
            </a:r>
            <a:r>
              <a:rPr kumimoji="1" lang="ja-JP" altLang="en-US" dirty="0"/>
              <a:t>システム構成</a:t>
            </a:r>
          </a:p>
        </p:txBody>
      </p:sp>
      <p:sp>
        <p:nvSpPr>
          <p:cNvPr id="3" name="コンテンツ プレースホルダー 2">
            <a:extLst>
              <a:ext uri="{FF2B5EF4-FFF2-40B4-BE49-F238E27FC236}">
                <a16:creationId xmlns:a16="http://schemas.microsoft.com/office/drawing/2014/main" xmlns="" id="{6E3E6ADE-DA9A-4C1A-9E08-BB1141B8FA94}"/>
              </a:ext>
            </a:extLst>
          </p:cNvPr>
          <p:cNvSpPr>
            <a:spLocks noGrp="1"/>
          </p:cNvSpPr>
          <p:nvPr>
            <p:ph idx="1"/>
          </p:nvPr>
        </p:nvSpPr>
        <p:spPr>
          <a:xfrm>
            <a:off x="275149" y="548856"/>
            <a:ext cx="11753029" cy="6050537"/>
          </a:xfrm>
        </p:spPr>
        <p:txBody>
          <a:bodyPr numCol="2"/>
          <a:lstStyle/>
          <a:p>
            <a:r>
              <a:rPr kumimoji="1" lang="ja-JP" altLang="en-US" sz="1400" dirty="0" smtClean="0"/>
              <a:t>スマートフォンアプリケーション</a:t>
            </a:r>
            <a:r>
              <a:rPr kumimoji="1" lang="en-US" altLang="ja-JP" sz="1400" dirty="0" smtClean="0"/>
              <a:t> (iOS, Android)</a:t>
            </a:r>
            <a:endParaRPr kumimoji="1" lang="en-US" altLang="ja-JP" sz="1400" dirty="0"/>
          </a:p>
          <a:p>
            <a:pPr lvl="1"/>
            <a:r>
              <a:rPr lang="en-US" altLang="ja-JP" sz="1200" dirty="0"/>
              <a:t>iOS</a:t>
            </a:r>
            <a:r>
              <a:rPr lang="ja-JP" altLang="en-US" sz="1200" dirty="0"/>
              <a:t>版</a:t>
            </a:r>
            <a:endParaRPr lang="en-US" altLang="ja-JP" sz="1200" dirty="0"/>
          </a:p>
          <a:p>
            <a:pPr lvl="1"/>
            <a:r>
              <a:rPr lang="ja-JP" altLang="en-US" sz="1200" dirty="0"/>
              <a:t>対象</a:t>
            </a:r>
            <a:r>
              <a:rPr lang="en-US" altLang="ja-JP" sz="1200" dirty="0" smtClean="0"/>
              <a:t>OS</a:t>
            </a:r>
            <a:r>
              <a:rPr lang="ja-JP" altLang="en-US" sz="1200" dirty="0"/>
              <a:t>： </a:t>
            </a:r>
            <a:r>
              <a:rPr lang="en-US" altLang="ja-JP" sz="1200" dirty="0" smtClean="0"/>
              <a:t>Version </a:t>
            </a:r>
            <a:r>
              <a:rPr lang="en-US" altLang="ja-JP" sz="1200" dirty="0"/>
              <a:t>11,12,13</a:t>
            </a:r>
          </a:p>
          <a:p>
            <a:pPr lvl="1"/>
            <a:r>
              <a:rPr lang="ja-JP" altLang="en-US" sz="1200" dirty="0"/>
              <a:t>稼働確認機種： エミュレータにて確認</a:t>
            </a:r>
            <a:endParaRPr lang="en-US" altLang="ja-JP" sz="1200" dirty="0"/>
          </a:p>
          <a:p>
            <a:pPr lvl="1"/>
            <a:r>
              <a:rPr lang="ja-JP" altLang="en-US" sz="1200" dirty="0"/>
              <a:t>開発言語： </a:t>
            </a:r>
            <a:r>
              <a:rPr lang="en-US" altLang="ja-JP" sz="1200" dirty="0" smtClean="0"/>
              <a:t>--</a:t>
            </a:r>
            <a:endParaRPr lang="en-US" altLang="ja-JP" sz="1200" dirty="0"/>
          </a:p>
          <a:p>
            <a:pPr lvl="1"/>
            <a:r>
              <a:rPr lang="ja-JP" altLang="en-US" sz="1200" dirty="0" smtClean="0"/>
              <a:t>開発環境、</a:t>
            </a:r>
            <a:r>
              <a:rPr lang="ja-JP" altLang="en-US" sz="1200" dirty="0"/>
              <a:t>ライブラリなど： </a:t>
            </a:r>
            <a:r>
              <a:rPr lang="en-US" altLang="ja-JP" sz="1200" dirty="0" smtClean="0"/>
              <a:t>Unity</a:t>
            </a:r>
            <a:r>
              <a:rPr lang="ja-JP" altLang="en-US" sz="1200" dirty="0" smtClean="0"/>
              <a:t>、</a:t>
            </a:r>
            <a:r>
              <a:rPr lang="en-US" altLang="ja-JP" sz="1200" dirty="0" smtClean="0"/>
              <a:t>Vuforia</a:t>
            </a:r>
            <a:endParaRPr lang="en-US" altLang="ja-JP" sz="1200" dirty="0"/>
          </a:p>
          <a:p>
            <a:pPr lvl="1"/>
            <a:endParaRPr lang="en-US" altLang="ja-JP" sz="1200" dirty="0"/>
          </a:p>
          <a:p>
            <a:pPr lvl="1"/>
            <a:r>
              <a:rPr lang="en-US" altLang="ja-JP" sz="1200" dirty="0"/>
              <a:t>Android</a:t>
            </a:r>
            <a:r>
              <a:rPr lang="ja-JP" altLang="en-US" sz="1200" dirty="0"/>
              <a:t>版</a:t>
            </a:r>
            <a:endParaRPr lang="en-US" altLang="ja-JP" sz="1200" dirty="0"/>
          </a:p>
          <a:p>
            <a:pPr lvl="1"/>
            <a:r>
              <a:rPr lang="ja-JP" altLang="en-US" sz="1200" dirty="0"/>
              <a:t>対象</a:t>
            </a:r>
            <a:r>
              <a:rPr lang="en-US" altLang="ja-JP" sz="1200" dirty="0" smtClean="0"/>
              <a:t>OS</a:t>
            </a:r>
            <a:r>
              <a:rPr lang="ja-JP" altLang="en-US" sz="1200" dirty="0"/>
              <a:t>： </a:t>
            </a:r>
            <a:r>
              <a:rPr lang="en-US" altLang="ja-JP" sz="1200" dirty="0" smtClean="0"/>
              <a:t>Version </a:t>
            </a:r>
            <a:r>
              <a:rPr lang="en-US" altLang="ja-JP" sz="1200" dirty="0"/>
              <a:t>7.0</a:t>
            </a:r>
            <a:r>
              <a:rPr lang="ja-JP" altLang="en-US" sz="1200" dirty="0"/>
              <a:t>以上</a:t>
            </a:r>
            <a:endParaRPr lang="en-US" altLang="ja-JP" sz="1200" dirty="0"/>
          </a:p>
          <a:p>
            <a:pPr lvl="1"/>
            <a:r>
              <a:rPr lang="ja-JP" altLang="en-US" sz="1200" dirty="0"/>
              <a:t>稼働確認機種： エミュレータにて確認</a:t>
            </a:r>
            <a:endParaRPr lang="en-US" altLang="ja-JP" sz="1200" dirty="0"/>
          </a:p>
          <a:p>
            <a:pPr lvl="1"/>
            <a:r>
              <a:rPr lang="ja-JP" altLang="en-US" sz="1200" dirty="0"/>
              <a:t>開発言語： </a:t>
            </a:r>
            <a:r>
              <a:rPr lang="en-US" altLang="ja-JP" sz="1200" dirty="0" smtClean="0"/>
              <a:t>--</a:t>
            </a:r>
            <a:endParaRPr lang="en-US" altLang="ja-JP" sz="1200" dirty="0"/>
          </a:p>
          <a:p>
            <a:pPr lvl="1"/>
            <a:r>
              <a:rPr lang="ja-JP" altLang="en-US" sz="1200" dirty="0"/>
              <a:t>開発環境、ライブラリなど： </a:t>
            </a:r>
            <a:r>
              <a:rPr lang="en-US" altLang="ja-JP" sz="1200" dirty="0" smtClean="0"/>
              <a:t>Unity</a:t>
            </a:r>
            <a:r>
              <a:rPr lang="ja-JP" altLang="en-US" sz="1200" dirty="0" smtClean="0"/>
              <a:t>、</a:t>
            </a:r>
            <a:r>
              <a:rPr lang="en-US" altLang="ja-JP" sz="1200" dirty="0" smtClean="0"/>
              <a:t>Vuforia</a:t>
            </a:r>
            <a:endParaRPr lang="en-US" altLang="ja-JP" sz="1200" dirty="0"/>
          </a:p>
          <a:p>
            <a:pPr lvl="1"/>
            <a:endParaRPr lang="en-US" altLang="ja-JP" sz="1200" dirty="0"/>
          </a:p>
          <a:p>
            <a:r>
              <a:rPr lang="ja-JP" altLang="en-US" sz="1400" dirty="0" smtClean="0"/>
              <a:t>アプリバックエンド</a:t>
            </a:r>
            <a:endParaRPr lang="en-US" altLang="ja-JP" sz="1400" dirty="0"/>
          </a:p>
          <a:p>
            <a:pPr lvl="1"/>
            <a:r>
              <a:rPr lang="ja-JP" altLang="en-US" sz="1200" dirty="0" smtClean="0"/>
              <a:t>実行環境： </a:t>
            </a:r>
            <a:r>
              <a:rPr lang="en-US" altLang="ja-JP" sz="1200" dirty="0" smtClean="0"/>
              <a:t>AWS </a:t>
            </a:r>
            <a:r>
              <a:rPr lang="ja-JP" altLang="en-US" sz="1200" dirty="0" smtClean="0"/>
              <a:t>サーバレス アーキテクチャ</a:t>
            </a:r>
            <a:r>
              <a:rPr lang="en-US" altLang="ja-JP" sz="1200" dirty="0" smtClean="0"/>
              <a:t/>
            </a:r>
            <a:br>
              <a:rPr lang="en-US" altLang="ja-JP" sz="1200" dirty="0" smtClean="0"/>
            </a:br>
            <a:r>
              <a:rPr lang="en-US" altLang="ja-JP" sz="1200" dirty="0" smtClean="0"/>
              <a:t>AWS DynamoDB, API Gateway, Lambda, CloudFront, S3</a:t>
            </a:r>
          </a:p>
          <a:p>
            <a:pPr lvl="1"/>
            <a:r>
              <a:rPr lang="ja-JP" altLang="en-US" sz="1200" dirty="0" smtClean="0"/>
              <a:t>開発言語：</a:t>
            </a:r>
            <a:r>
              <a:rPr lang="en-US" altLang="ja-JP" sz="1200" dirty="0" smtClean="0"/>
              <a:t> Javascript (Node.js 12.x)</a:t>
            </a:r>
            <a:endParaRPr lang="en-US" altLang="ja-JP" sz="1200" dirty="0"/>
          </a:p>
          <a:p>
            <a:pPr lvl="1"/>
            <a:r>
              <a:rPr lang="ja-JP" altLang="en-US" sz="1200" dirty="0"/>
              <a:t>環境：</a:t>
            </a:r>
            <a:r>
              <a:rPr lang="en-US" altLang="ja-JP" sz="1200" dirty="0"/>
              <a:t>『</a:t>
            </a:r>
            <a:r>
              <a:rPr lang="ja-JP" altLang="en-US" sz="1200" dirty="0"/>
              <a:t> </a:t>
            </a:r>
            <a:r>
              <a:rPr lang="en-US" altLang="ja-JP" sz="1200" dirty="0"/>
              <a:t>1.</a:t>
            </a:r>
            <a:r>
              <a:rPr lang="ja-JP" altLang="en-US" sz="1200" dirty="0"/>
              <a:t>インフラ構成図参照</a:t>
            </a:r>
            <a:r>
              <a:rPr lang="en-US" altLang="ja-JP" sz="1200" dirty="0"/>
              <a:t>』</a:t>
            </a:r>
          </a:p>
          <a:p>
            <a:pPr lvl="1"/>
            <a:r>
              <a:rPr lang="ja-JP" altLang="en-US" sz="1200" dirty="0"/>
              <a:t>環境の構築方法については別紙</a:t>
            </a:r>
            <a:r>
              <a:rPr lang="en-US" altLang="ja-JP" sz="1200" dirty="0"/>
              <a:t>『</a:t>
            </a:r>
            <a:r>
              <a:rPr lang="ja-JP" altLang="en-US" sz="1200" dirty="0"/>
              <a:t>環境構築手順書</a:t>
            </a:r>
            <a:r>
              <a:rPr lang="en-US" altLang="ja-JP" sz="1200" dirty="0"/>
              <a:t>』</a:t>
            </a:r>
            <a:r>
              <a:rPr lang="ja-JP" altLang="en-US" sz="1200" dirty="0"/>
              <a:t>を参照</a:t>
            </a:r>
            <a:endParaRPr lang="en-US" altLang="ja-JP" sz="1200" dirty="0"/>
          </a:p>
          <a:p>
            <a:r>
              <a:rPr lang="ja-JP" altLang="en-US" sz="1400" dirty="0" smtClean="0"/>
              <a:t>管理画面</a:t>
            </a:r>
            <a:r>
              <a:rPr lang="en-US" altLang="ja-JP" sz="1400" dirty="0" smtClean="0"/>
              <a:t> (Web)</a:t>
            </a:r>
          </a:p>
          <a:p>
            <a:pPr lvl="1"/>
            <a:r>
              <a:rPr lang="ja-JP" altLang="en-US" sz="1200" dirty="0"/>
              <a:t>実行環境： </a:t>
            </a:r>
            <a:r>
              <a:rPr lang="en-US" altLang="ja-JP" sz="1200" dirty="0"/>
              <a:t>AWS </a:t>
            </a:r>
            <a:r>
              <a:rPr lang="ja-JP" altLang="en-US" sz="1200" dirty="0"/>
              <a:t>サーバレス </a:t>
            </a:r>
            <a:r>
              <a:rPr lang="ja-JP" altLang="en-US" sz="1200" dirty="0" smtClean="0"/>
              <a:t>アーキテクチャ</a:t>
            </a:r>
            <a:r>
              <a:rPr lang="en-US" altLang="ja-JP" sz="1200" dirty="0" smtClean="0"/>
              <a:t/>
            </a:r>
            <a:br>
              <a:rPr lang="en-US" altLang="ja-JP" sz="1200" dirty="0" smtClean="0"/>
            </a:br>
            <a:r>
              <a:rPr lang="en-US" altLang="ja-JP" sz="1200" dirty="0" smtClean="0"/>
              <a:t>AWS DynamoDB, EC2, Apache</a:t>
            </a:r>
            <a:r>
              <a:rPr lang="en-US" altLang="ja-JP" sz="1200" dirty="0"/>
              <a:t>2</a:t>
            </a:r>
            <a:endParaRPr lang="en-US" altLang="ja-JP" sz="1200" dirty="0" smtClean="0"/>
          </a:p>
          <a:p>
            <a:pPr lvl="1"/>
            <a:r>
              <a:rPr lang="ja-JP" altLang="en-US" sz="1200" dirty="0" smtClean="0"/>
              <a:t>開発言語： </a:t>
            </a:r>
            <a:r>
              <a:rPr lang="en-US" altLang="ja-JP" sz="1200" dirty="0" smtClean="0"/>
              <a:t>PHP 7.2</a:t>
            </a:r>
          </a:p>
          <a:p>
            <a:pPr lvl="1"/>
            <a:r>
              <a:rPr lang="ja-JP" altLang="en-US" sz="1200" dirty="0" smtClean="0"/>
              <a:t>開発環境、ライブラリなど： </a:t>
            </a:r>
            <a:r>
              <a:rPr lang="en-US" altLang="ja-JP" sz="1200" dirty="0" smtClean="0"/>
              <a:t>Laravel 6.2</a:t>
            </a:r>
            <a:endParaRPr lang="en-US" altLang="ja-JP" sz="1200" dirty="0"/>
          </a:p>
        </p:txBody>
      </p:sp>
      <p:sp>
        <p:nvSpPr>
          <p:cNvPr id="4" name="スライド番号プレースホルダー 3">
            <a:extLst>
              <a:ext uri="{FF2B5EF4-FFF2-40B4-BE49-F238E27FC236}">
                <a16:creationId xmlns:a16="http://schemas.microsoft.com/office/drawing/2014/main" xmlns="" id="{A8AE4C4C-408A-4B5A-B523-0A85DC598D57}"/>
              </a:ext>
            </a:extLst>
          </p:cNvPr>
          <p:cNvSpPr>
            <a:spLocks noGrp="1"/>
          </p:cNvSpPr>
          <p:nvPr>
            <p:ph type="sldNum" sz="quarter" idx="12"/>
          </p:nvPr>
        </p:nvSpPr>
        <p:spPr/>
        <p:txBody>
          <a:bodyPr/>
          <a:lstStyle/>
          <a:p>
            <a:fld id="{FC7FC04C-4975-46EC-A609-F7DE0D5B1B51}" type="slidenum">
              <a:rPr kumimoji="1" lang="ja-JP" altLang="en-US" smtClean="0"/>
              <a:pPr/>
              <a:t>19</a:t>
            </a:fld>
            <a:endParaRPr kumimoji="1" lang="ja-JP" altLang="en-US" dirty="0"/>
          </a:p>
        </p:txBody>
      </p:sp>
    </p:spTree>
    <p:extLst>
      <p:ext uri="{BB962C8B-B14F-4D97-AF65-F5344CB8AC3E}">
        <p14:creationId xmlns:p14="http://schemas.microsoft.com/office/powerpoint/2010/main" val="148678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12731FC3-AB29-492B-AE6D-8CB0EBD6035D}"/>
              </a:ext>
            </a:extLst>
          </p:cNvPr>
          <p:cNvSpPr>
            <a:spLocks noGrp="1"/>
          </p:cNvSpPr>
          <p:nvPr>
            <p:ph type="title"/>
          </p:nvPr>
        </p:nvSpPr>
        <p:spPr/>
        <p:txBody>
          <a:bodyPr/>
          <a:lstStyle/>
          <a:p>
            <a:r>
              <a:rPr kumimoji="1" lang="ja-JP" altLang="en-US" dirty="0"/>
              <a:t>改訂履歴</a:t>
            </a:r>
          </a:p>
        </p:txBody>
      </p:sp>
      <p:sp>
        <p:nvSpPr>
          <p:cNvPr id="4" name="スライド番号プレースホルダー 3">
            <a:extLst>
              <a:ext uri="{FF2B5EF4-FFF2-40B4-BE49-F238E27FC236}">
                <a16:creationId xmlns:a16="http://schemas.microsoft.com/office/drawing/2014/main" xmlns="" id="{5A8CD54E-7EDD-451D-9C7A-85E4A20CEBF0}"/>
              </a:ext>
            </a:extLst>
          </p:cNvPr>
          <p:cNvSpPr>
            <a:spLocks noGrp="1"/>
          </p:cNvSpPr>
          <p:nvPr>
            <p:ph type="sldNum" sz="quarter" idx="12"/>
          </p:nvPr>
        </p:nvSpPr>
        <p:spPr/>
        <p:txBody>
          <a:bodyPr/>
          <a:lstStyle/>
          <a:p>
            <a:fld id="{FC7FC04C-4975-46EC-A609-F7DE0D5B1B51}" type="slidenum">
              <a:rPr kumimoji="1" lang="ja-JP" altLang="en-US" smtClean="0"/>
              <a:pPr/>
              <a:t>2</a:t>
            </a:fld>
            <a:endParaRPr kumimoji="1" lang="ja-JP" altLang="en-US" dirty="0"/>
          </a:p>
        </p:txBody>
      </p:sp>
      <p:graphicFrame>
        <p:nvGraphicFramePr>
          <p:cNvPr id="5" name="表 4">
            <a:extLst>
              <a:ext uri="{FF2B5EF4-FFF2-40B4-BE49-F238E27FC236}">
                <a16:creationId xmlns:a16="http://schemas.microsoft.com/office/drawing/2014/main" xmlns="" id="{9CC6374B-4142-4113-B041-850E8ED0401A}"/>
              </a:ext>
            </a:extLst>
          </p:cNvPr>
          <p:cNvGraphicFramePr>
            <a:graphicFrameLocks noGrp="1"/>
          </p:cNvGraphicFramePr>
          <p:nvPr>
            <p:extLst>
              <p:ext uri="{D42A27DB-BD31-4B8C-83A1-F6EECF244321}">
                <p14:modId xmlns:p14="http://schemas.microsoft.com/office/powerpoint/2010/main" val="2724011520"/>
              </p:ext>
            </p:extLst>
          </p:nvPr>
        </p:nvGraphicFramePr>
        <p:xfrm>
          <a:off x="438869" y="813934"/>
          <a:ext cx="10618771" cy="2026919"/>
        </p:xfrm>
        <a:graphic>
          <a:graphicData uri="http://schemas.openxmlformats.org/drawingml/2006/table">
            <a:tbl>
              <a:tblPr firstRow="1" bandRow="1">
                <a:tableStyleId>{2A488322-F2BA-4B5B-9748-0D474271808F}</a:tableStyleId>
              </a:tblPr>
              <a:tblGrid>
                <a:gridCol w="654640">
                  <a:extLst>
                    <a:ext uri="{9D8B030D-6E8A-4147-A177-3AD203B41FA5}">
                      <a16:colId xmlns:a16="http://schemas.microsoft.com/office/drawing/2014/main" xmlns="" val="1645166067"/>
                    </a:ext>
                  </a:extLst>
                </a:gridCol>
                <a:gridCol w="1451728">
                  <a:extLst>
                    <a:ext uri="{9D8B030D-6E8A-4147-A177-3AD203B41FA5}">
                      <a16:colId xmlns:a16="http://schemas.microsoft.com/office/drawing/2014/main" xmlns="" val="1224812834"/>
                    </a:ext>
                  </a:extLst>
                </a:gridCol>
                <a:gridCol w="1366887">
                  <a:extLst>
                    <a:ext uri="{9D8B030D-6E8A-4147-A177-3AD203B41FA5}">
                      <a16:colId xmlns:a16="http://schemas.microsoft.com/office/drawing/2014/main" xmlns="" val="773108700"/>
                    </a:ext>
                  </a:extLst>
                </a:gridCol>
                <a:gridCol w="7145516">
                  <a:extLst>
                    <a:ext uri="{9D8B030D-6E8A-4147-A177-3AD203B41FA5}">
                      <a16:colId xmlns:a16="http://schemas.microsoft.com/office/drawing/2014/main" xmlns="" val="1915496336"/>
                    </a:ext>
                  </a:extLst>
                </a:gridCol>
              </a:tblGrid>
              <a:tr h="370840">
                <a:tc>
                  <a:txBody>
                    <a:bodyPr/>
                    <a:lstStyle/>
                    <a:p>
                      <a:r>
                        <a:rPr kumimoji="1" lang="ja-JP" altLang="en-US" dirty="0"/>
                        <a:t>版</a:t>
                      </a:r>
                    </a:p>
                  </a:txBody>
                  <a:tcPr/>
                </a:tc>
                <a:tc>
                  <a:txBody>
                    <a:bodyPr/>
                    <a:lstStyle/>
                    <a:p>
                      <a:r>
                        <a:rPr kumimoji="1" lang="ja-JP" altLang="en-US" dirty="0"/>
                        <a:t>日付</a:t>
                      </a:r>
                    </a:p>
                  </a:txBody>
                  <a:tcPr/>
                </a:tc>
                <a:tc>
                  <a:txBody>
                    <a:bodyPr/>
                    <a:lstStyle/>
                    <a:p>
                      <a:r>
                        <a:rPr kumimoji="1" lang="ja-JP" altLang="en-US" dirty="0"/>
                        <a:t>更新者</a:t>
                      </a:r>
                    </a:p>
                  </a:txBody>
                  <a:tcPr/>
                </a:tc>
                <a:tc>
                  <a:txBody>
                    <a:bodyPr/>
                    <a:lstStyle/>
                    <a:p>
                      <a:r>
                        <a:rPr kumimoji="1" lang="ja-JP" altLang="en-US" dirty="0"/>
                        <a:t>更新内容</a:t>
                      </a:r>
                    </a:p>
                  </a:txBody>
                  <a:tcPr/>
                </a:tc>
                <a:extLst>
                  <a:ext uri="{0D108BD9-81ED-4DB2-BD59-A6C34878D82A}">
                    <a16:rowId xmlns:a16="http://schemas.microsoft.com/office/drawing/2014/main" xmlns="" val="3052914816"/>
                  </a:ext>
                </a:extLst>
              </a:tr>
              <a:tr h="370840">
                <a:tc>
                  <a:txBody>
                    <a:bodyPr/>
                    <a:lstStyle/>
                    <a:p>
                      <a:r>
                        <a:rPr kumimoji="1" lang="en-US" altLang="ja-JP" dirty="0"/>
                        <a:t>1.00</a:t>
                      </a:r>
                      <a:endParaRPr kumimoji="1" lang="ja-JP" altLang="en-US" dirty="0"/>
                    </a:p>
                  </a:txBody>
                  <a:tcPr/>
                </a:tc>
                <a:tc>
                  <a:txBody>
                    <a:bodyPr/>
                    <a:lstStyle/>
                    <a:p>
                      <a:r>
                        <a:rPr kumimoji="1" lang="en-US" altLang="ja-JP" dirty="0"/>
                        <a:t>2019/10/31</a:t>
                      </a:r>
                      <a:endParaRPr kumimoji="1" lang="ja-JP" altLang="en-US" dirty="0"/>
                    </a:p>
                  </a:txBody>
                  <a:tcPr/>
                </a:tc>
                <a:tc>
                  <a:txBody>
                    <a:bodyPr/>
                    <a:lstStyle/>
                    <a:p>
                      <a:r>
                        <a:rPr kumimoji="1" lang="en-US" altLang="ja-JP" dirty="0"/>
                        <a:t>UETOMAE</a:t>
                      </a:r>
                      <a:endParaRPr kumimoji="1" lang="ja-JP" altLang="en-US" dirty="0"/>
                    </a:p>
                  </a:txBody>
                  <a:tcPr/>
                </a:tc>
                <a:tc>
                  <a:txBody>
                    <a:bodyPr/>
                    <a:lstStyle/>
                    <a:p>
                      <a:r>
                        <a:rPr kumimoji="1" lang="ja-JP" altLang="en-US" dirty="0"/>
                        <a:t>新規作成</a:t>
                      </a:r>
                    </a:p>
                  </a:txBody>
                  <a:tcPr/>
                </a:tc>
                <a:extLst>
                  <a:ext uri="{0D108BD9-81ED-4DB2-BD59-A6C34878D82A}">
                    <a16:rowId xmlns:a16="http://schemas.microsoft.com/office/drawing/2014/main" xmlns="" val="2549488193"/>
                  </a:ext>
                </a:extLst>
              </a:tr>
              <a:tr h="370840">
                <a:tc>
                  <a:txBody>
                    <a:bodyPr/>
                    <a:lstStyle/>
                    <a:p>
                      <a:r>
                        <a:rPr kumimoji="1" lang="en-US" altLang="ja-JP" dirty="0"/>
                        <a:t>1.01</a:t>
                      </a:r>
                      <a:endParaRPr kumimoji="1" lang="ja-JP" altLang="en-US" dirty="0"/>
                    </a:p>
                  </a:txBody>
                  <a:tcPr/>
                </a:tc>
                <a:tc>
                  <a:txBody>
                    <a:bodyPr/>
                    <a:lstStyle/>
                    <a:p>
                      <a:r>
                        <a:rPr kumimoji="1" lang="en-US" altLang="ja-JP" dirty="0"/>
                        <a:t>2019/11/02</a:t>
                      </a:r>
                      <a:endParaRPr kumimoji="1" lang="ja-JP" altLang="en-US" dirty="0"/>
                    </a:p>
                  </a:txBody>
                  <a:tcPr/>
                </a:tc>
                <a:tc>
                  <a:txBody>
                    <a:bodyPr/>
                    <a:lstStyle/>
                    <a:p>
                      <a:r>
                        <a:rPr kumimoji="1" lang="en-US" altLang="ja-JP" dirty="0"/>
                        <a:t>UETOMAE</a:t>
                      </a:r>
                      <a:endParaRPr kumimoji="1" lang="ja-JP" altLang="en-US" dirty="0"/>
                    </a:p>
                  </a:txBody>
                  <a:tcPr/>
                </a:tc>
                <a:tc>
                  <a:txBody>
                    <a:bodyPr/>
                    <a:lstStyle/>
                    <a:p>
                      <a:r>
                        <a:rPr kumimoji="1" lang="en-US" altLang="ja-JP" dirty="0"/>
                        <a:t>iOS</a:t>
                      </a:r>
                      <a:r>
                        <a:rPr kumimoji="1" lang="ja-JP" altLang="en-US" dirty="0"/>
                        <a:t>版において</a:t>
                      </a:r>
                      <a:r>
                        <a:rPr kumimoji="1" lang="en-US" altLang="ja-JP" dirty="0"/>
                        <a:t>AR</a:t>
                      </a:r>
                      <a:r>
                        <a:rPr kumimoji="1" lang="ja-JP" altLang="en-US" dirty="0"/>
                        <a:t>カメラを処理中に消せないため、メニュー画面にもどった後の再起動で不具合が出ることの回避のため、メニュー画面に戻れないように対応。処理フロー図をこの対応に合わせ修正。</a:t>
                      </a:r>
                    </a:p>
                  </a:txBody>
                  <a:tcPr/>
                </a:tc>
                <a:extLst>
                  <a:ext uri="{0D108BD9-81ED-4DB2-BD59-A6C34878D82A}">
                    <a16:rowId xmlns:a16="http://schemas.microsoft.com/office/drawing/2014/main" xmlns="" val="1567731476"/>
                  </a:ext>
                </a:extLst>
              </a:tr>
              <a:tr h="370840">
                <a:tc>
                  <a:txBody>
                    <a:bodyPr/>
                    <a:lstStyle/>
                    <a:p>
                      <a:pPr marL="0" marR="0" lvl="0" indent="0" algn="l" rtl="0">
                        <a:spcBef>
                          <a:spcPts val="0"/>
                        </a:spcBef>
                        <a:spcAft>
                          <a:spcPts val="0"/>
                        </a:spcAft>
                        <a:buNone/>
                      </a:pPr>
                      <a:r>
                        <a:rPr lang="en-US" sz="1800"/>
                        <a:t>2.00</a:t>
                      </a:r>
                      <a:endParaRPr sz="1800"/>
                    </a:p>
                  </a:txBody>
                  <a:tcPr marL="91450" marR="91450" marT="45725" marB="45725"/>
                </a:tc>
                <a:tc>
                  <a:txBody>
                    <a:bodyPr/>
                    <a:lstStyle/>
                    <a:p>
                      <a:pPr marL="0" marR="0" lvl="0" indent="0" algn="l" rtl="0">
                        <a:spcBef>
                          <a:spcPts val="0"/>
                        </a:spcBef>
                        <a:spcAft>
                          <a:spcPts val="0"/>
                        </a:spcAft>
                        <a:buNone/>
                      </a:pPr>
                      <a:r>
                        <a:rPr lang="en-US" sz="1800"/>
                        <a:t>2020/07/10</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entury Gothic"/>
                        <a:buNone/>
                      </a:pPr>
                      <a:r>
                        <a:rPr lang="en-US" sz="1800"/>
                        <a:t>UETOMAE</a:t>
                      </a:r>
                      <a:endParaRPr sz="1800"/>
                    </a:p>
                  </a:txBody>
                  <a:tcPr marL="91450" marR="91450" marT="45725" marB="45725"/>
                </a:tc>
                <a:tc>
                  <a:txBody>
                    <a:bodyPr/>
                    <a:lstStyle/>
                    <a:p>
                      <a:pPr marL="0" marR="0" lvl="0" indent="0" algn="l" rtl="0">
                        <a:spcBef>
                          <a:spcPts val="0"/>
                        </a:spcBef>
                        <a:spcAft>
                          <a:spcPts val="0"/>
                        </a:spcAft>
                        <a:buNone/>
                      </a:pPr>
                      <a:r>
                        <a:rPr lang="en-US" altLang="ja-JP" sz="1800" dirty="0" smtClean="0"/>
                        <a:t>AR</a:t>
                      </a:r>
                      <a:r>
                        <a:rPr lang="ja-JP" altLang="en-US" sz="1800" dirty="0" smtClean="0"/>
                        <a:t>アプリ</a:t>
                      </a:r>
                      <a:r>
                        <a:rPr lang="en-US" altLang="ja-JP" sz="1800" dirty="0" smtClean="0"/>
                        <a:t> </a:t>
                      </a:r>
                      <a:r>
                        <a:rPr lang="ja-JP" altLang="en-US" sz="1800" dirty="0" smtClean="0"/>
                        <a:t>画面説明を追加。</a:t>
                      </a:r>
                      <a:endParaRPr sz="1800" dirty="0"/>
                    </a:p>
                  </a:txBody>
                  <a:tcPr marL="91450" marR="91450" marT="45725" marB="45725"/>
                </a:tc>
              </a:tr>
            </a:tbl>
          </a:graphicData>
        </a:graphic>
      </p:graphicFrame>
    </p:spTree>
    <p:extLst>
      <p:ext uri="{BB962C8B-B14F-4D97-AF65-F5344CB8AC3E}">
        <p14:creationId xmlns:p14="http://schemas.microsoft.com/office/powerpoint/2010/main" val="1599431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2238E76-FCE3-4A31-BD81-2D6CADD01B29}"/>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ランニングコストについて</a:t>
            </a:r>
          </a:p>
        </p:txBody>
      </p:sp>
      <p:sp>
        <p:nvSpPr>
          <p:cNvPr id="3" name="コンテンツ プレースホルダー 2">
            <a:extLst>
              <a:ext uri="{FF2B5EF4-FFF2-40B4-BE49-F238E27FC236}">
                <a16:creationId xmlns:a16="http://schemas.microsoft.com/office/drawing/2014/main" xmlns="" id="{8942456B-0BBA-47AC-A7AE-AC486DDE0560}"/>
              </a:ext>
            </a:extLst>
          </p:cNvPr>
          <p:cNvSpPr>
            <a:spLocks noGrp="1"/>
          </p:cNvSpPr>
          <p:nvPr>
            <p:ph idx="1"/>
          </p:nvPr>
        </p:nvSpPr>
        <p:spPr/>
        <p:txBody>
          <a:bodyPr/>
          <a:lstStyle/>
          <a:p>
            <a:r>
              <a:rPr kumimoji="1" lang="en-US" altLang="ja-JP" dirty="0"/>
              <a:t>11</a:t>
            </a:r>
            <a:r>
              <a:rPr kumimoji="1" lang="ja-JP" altLang="en-US" dirty="0"/>
              <a:t>月</a:t>
            </a:r>
            <a:r>
              <a:rPr kumimoji="1" lang="en-US" altLang="ja-JP" dirty="0"/>
              <a:t>~3</a:t>
            </a:r>
            <a:r>
              <a:rPr kumimoji="1" lang="ja-JP" altLang="en-US" dirty="0"/>
              <a:t>月まで（本番リリースまで）</a:t>
            </a:r>
            <a:endParaRPr kumimoji="1" lang="en-US" altLang="ja-JP" dirty="0"/>
          </a:p>
          <a:p>
            <a:pPr lvl="1"/>
            <a:r>
              <a:rPr kumimoji="1" lang="ja-JP" altLang="en-US" dirty="0"/>
              <a:t>デモ環境での利用期間中は</a:t>
            </a:r>
            <a:r>
              <a:rPr kumimoji="1" lang="en-US" altLang="ja-JP" dirty="0"/>
              <a:t>700</a:t>
            </a:r>
            <a:r>
              <a:rPr kumimoji="1" lang="ja-JP" altLang="en-US" dirty="0"/>
              <a:t>円～</a:t>
            </a:r>
            <a:r>
              <a:rPr kumimoji="1" lang="en-US" altLang="ja-JP" dirty="0"/>
              <a:t>1000</a:t>
            </a:r>
            <a:r>
              <a:rPr kumimoji="1" lang="ja-JP" altLang="en-US" dirty="0"/>
              <a:t>円／月程度のランニングコストを見込んでおります。</a:t>
            </a:r>
            <a:endParaRPr kumimoji="1" lang="en-US" altLang="ja-JP" dirty="0"/>
          </a:p>
          <a:p>
            <a:pPr lvl="1"/>
            <a:r>
              <a:rPr kumimoji="1" lang="ja-JP" altLang="en-US" dirty="0"/>
              <a:t>本番環境構築後は</a:t>
            </a:r>
            <a:r>
              <a:rPr kumimoji="1" lang="en-US" altLang="ja-JP" dirty="0"/>
              <a:t>WAF</a:t>
            </a:r>
            <a:r>
              <a:rPr kumimoji="1" lang="ja-JP" altLang="en-US" dirty="0"/>
              <a:t>を導入することをに</a:t>
            </a:r>
            <a:r>
              <a:rPr kumimoji="1" lang="en-US" altLang="ja-JP" dirty="0"/>
              <a:t>4000</a:t>
            </a:r>
            <a:r>
              <a:rPr kumimoji="1" lang="ja-JP" altLang="en-US" dirty="0"/>
              <a:t>円～ ／月（利用数の増加に伴い従量課金となります）</a:t>
            </a:r>
            <a:r>
              <a:rPr kumimoji="1" lang="en-US" altLang="ja-JP" dirty="0"/>
              <a:t/>
            </a:r>
            <a:br>
              <a:rPr kumimoji="1" lang="en-US" altLang="ja-JP" dirty="0"/>
            </a:br>
            <a:r>
              <a:rPr kumimoji="1" lang="ja-JP" altLang="en-US" dirty="0"/>
              <a:t>月額の料金体系（概算）は下記の通りとなります</a:t>
            </a:r>
            <a:endParaRPr kumimoji="1" lang="en-US" altLang="ja-JP" dirty="0"/>
          </a:p>
          <a:p>
            <a:pPr lvl="2"/>
            <a:r>
              <a:rPr kumimoji="1" lang="en-US" altLang="ja-JP" dirty="0"/>
              <a:t>API Gateway</a:t>
            </a:r>
            <a:r>
              <a:rPr kumimoji="1" lang="ja-JP" altLang="en-US" dirty="0"/>
              <a:t>（アプリの起動ごとに</a:t>
            </a:r>
            <a:r>
              <a:rPr kumimoji="1" lang="en-US" altLang="ja-JP" dirty="0"/>
              <a:t>1</a:t>
            </a:r>
            <a:r>
              <a:rPr kumimoji="1" lang="ja-JP" altLang="en-US" dirty="0"/>
              <a:t>回）                                  </a:t>
            </a:r>
            <a:r>
              <a:rPr kumimoji="1" lang="en-US" altLang="ja-JP" dirty="0" smtClean="0"/>
              <a:t>100</a:t>
            </a:r>
            <a:r>
              <a:rPr kumimoji="1" lang="ja-JP" altLang="en-US" dirty="0"/>
              <a:t>万回あたり 約</a:t>
            </a:r>
            <a:r>
              <a:rPr kumimoji="1" lang="en-US" altLang="ja-JP" dirty="0"/>
              <a:t>$4.25</a:t>
            </a:r>
          </a:p>
          <a:p>
            <a:pPr lvl="2"/>
            <a:r>
              <a:rPr kumimoji="1" lang="en-US" altLang="ja-JP" dirty="0"/>
              <a:t>Lambda</a:t>
            </a:r>
            <a:r>
              <a:rPr lang="ja-JP" altLang="en-US" dirty="0"/>
              <a:t> （アプリの起動ごとに</a:t>
            </a:r>
            <a:r>
              <a:rPr lang="en-US" altLang="ja-JP" dirty="0"/>
              <a:t>1</a:t>
            </a:r>
            <a:r>
              <a:rPr lang="ja-JP" altLang="en-US" dirty="0"/>
              <a:t>回）                                        </a:t>
            </a:r>
            <a:r>
              <a:rPr lang="en-US" altLang="ja-JP" dirty="0"/>
              <a:t>1</a:t>
            </a:r>
            <a:r>
              <a:rPr lang="en-US" altLang="ja-JP" dirty="0" smtClean="0"/>
              <a:t>00</a:t>
            </a:r>
            <a:r>
              <a:rPr lang="ja-JP" altLang="en-US" dirty="0"/>
              <a:t>万回あたり 約</a:t>
            </a:r>
            <a:r>
              <a:rPr lang="en-US" altLang="ja-JP" dirty="0"/>
              <a:t>0.20USD</a:t>
            </a:r>
            <a:endParaRPr kumimoji="1" lang="en-US" altLang="ja-JP" dirty="0"/>
          </a:p>
          <a:p>
            <a:pPr lvl="2"/>
            <a:r>
              <a:rPr kumimoji="1" lang="en-US" altLang="ja-JP" dirty="0"/>
              <a:t>DynamoDB </a:t>
            </a:r>
            <a:r>
              <a:rPr kumimoji="1" lang="ja-JP" altLang="en-US" dirty="0"/>
              <a:t>読込 </a:t>
            </a:r>
            <a:r>
              <a:rPr lang="ja-JP" altLang="en-US" dirty="0"/>
              <a:t>（アプリの起動ごとに</a:t>
            </a:r>
            <a:r>
              <a:rPr lang="en-US" altLang="ja-JP" dirty="0"/>
              <a:t>1</a:t>
            </a:r>
            <a:r>
              <a:rPr lang="ja-JP" altLang="en-US" dirty="0"/>
              <a:t>回）</a:t>
            </a:r>
            <a:r>
              <a:rPr kumimoji="1" lang="ja-JP" altLang="en-US" dirty="0"/>
              <a:t>                             </a:t>
            </a:r>
            <a:r>
              <a:rPr kumimoji="1" lang="en-US" altLang="ja-JP" dirty="0" smtClean="0"/>
              <a:t>100</a:t>
            </a:r>
            <a:r>
              <a:rPr kumimoji="1" lang="ja-JP" altLang="en-US" dirty="0"/>
              <a:t>万回あたり 約</a:t>
            </a:r>
            <a:r>
              <a:rPr kumimoji="1" lang="en-US" altLang="ja-JP" dirty="0"/>
              <a:t>$1.5/</a:t>
            </a:r>
            <a:r>
              <a:rPr kumimoji="1" lang="ja-JP" altLang="en-US" dirty="0"/>
              <a:t>月 </a:t>
            </a:r>
            <a:r>
              <a:rPr kumimoji="1" lang="en-US" altLang="ja-JP" dirty="0"/>
              <a:t>※</a:t>
            </a:r>
            <a:r>
              <a:rPr kumimoji="1" lang="ja-JP" altLang="en-US" dirty="0"/>
              <a:t>最初の</a:t>
            </a:r>
            <a:r>
              <a:rPr kumimoji="1" lang="en-US" altLang="ja-JP" dirty="0"/>
              <a:t>100</a:t>
            </a:r>
            <a:r>
              <a:rPr kumimoji="1" lang="ja-JP" altLang="en-US" dirty="0"/>
              <a:t>万回は無料</a:t>
            </a:r>
            <a:endParaRPr kumimoji="1" lang="en-US" altLang="ja-JP" dirty="0"/>
          </a:p>
          <a:p>
            <a:pPr lvl="2"/>
            <a:r>
              <a:rPr kumimoji="1" lang="en-US" altLang="ja-JP" dirty="0"/>
              <a:t>S3 </a:t>
            </a:r>
            <a:r>
              <a:rPr kumimoji="1" lang="ja-JP" altLang="en-US" dirty="0"/>
              <a:t>費用                                                                                </a:t>
            </a:r>
            <a:r>
              <a:rPr kumimoji="1" lang="en-US" altLang="ja-JP" dirty="0" smtClean="0"/>
              <a:t>1GB</a:t>
            </a:r>
            <a:r>
              <a:rPr kumimoji="1" lang="ja-JP" altLang="en-US" dirty="0"/>
              <a:t>あたり      約＄</a:t>
            </a:r>
            <a:r>
              <a:rPr lang="en-US" altLang="ja-JP" dirty="0"/>
              <a:t>0.025USD/GB</a:t>
            </a:r>
          </a:p>
          <a:p>
            <a:pPr lvl="2"/>
            <a:r>
              <a:rPr kumimoji="1" lang="en-US" altLang="ja-JP" dirty="0"/>
              <a:t>Cloud Front</a:t>
            </a:r>
            <a:r>
              <a:rPr kumimoji="1" lang="ja-JP" altLang="en-US" dirty="0"/>
              <a:t>費用                                                                    </a:t>
            </a:r>
            <a:r>
              <a:rPr kumimoji="1" lang="en-US" altLang="ja-JP" dirty="0" smtClean="0"/>
              <a:t>1GB</a:t>
            </a:r>
            <a:r>
              <a:rPr kumimoji="1" lang="ja-JP" altLang="en-US" dirty="0"/>
              <a:t>あたり       約</a:t>
            </a:r>
            <a:r>
              <a:rPr kumimoji="1" lang="en-US" altLang="ja-JP" dirty="0"/>
              <a:t>$</a:t>
            </a:r>
            <a:r>
              <a:rPr lang="en-US" altLang="ja-JP" dirty="0"/>
              <a:t>0.114USD/GB</a:t>
            </a:r>
          </a:p>
          <a:p>
            <a:pPr lvl="2"/>
            <a:r>
              <a:rPr lang="en-US" altLang="ja-JP" dirty="0"/>
              <a:t>WAF</a:t>
            </a:r>
            <a:r>
              <a:rPr lang="ja-JP" altLang="en-US" dirty="0"/>
              <a:t>費用（ルールによる）　　　　　　　　　　　　　　　　　　 </a:t>
            </a:r>
            <a:r>
              <a:rPr lang="en-US" altLang="ja-JP" dirty="0" smtClean="0"/>
              <a:t> </a:t>
            </a:r>
            <a:r>
              <a:rPr lang="ja-JP" altLang="en-US" dirty="0" smtClean="0"/>
              <a:t>概算 </a:t>
            </a:r>
            <a:r>
              <a:rPr lang="ja-JP" altLang="en-US" dirty="0"/>
              <a:t>＄</a:t>
            </a:r>
            <a:r>
              <a:rPr lang="en-US" altLang="ja-JP" dirty="0"/>
              <a:t>30</a:t>
            </a:r>
          </a:p>
          <a:p>
            <a:pPr lvl="2"/>
            <a:endParaRPr kumimoji="1" lang="en-US" altLang="ja-JP" dirty="0"/>
          </a:p>
          <a:p>
            <a:pPr marL="914400" lvl="2" indent="0">
              <a:buNone/>
            </a:pPr>
            <a:r>
              <a:rPr kumimoji="1" lang="ja-JP" altLang="en-US" dirty="0"/>
              <a:t>上記に加え、通信費用が発生しますが、おおよ</a:t>
            </a:r>
            <a:r>
              <a:rPr kumimoji="1" lang="en-US" altLang="ja-JP" dirty="0"/>
              <a:t>$36</a:t>
            </a:r>
            <a:r>
              <a:rPr kumimoji="1" lang="ja-JP" altLang="en-US" dirty="0"/>
              <a:t>～</a:t>
            </a:r>
            <a:r>
              <a:rPr kumimoji="1" lang="en-US" altLang="ja-JP" dirty="0"/>
              <a:t>$40</a:t>
            </a:r>
            <a:r>
              <a:rPr kumimoji="1" lang="ja-JP" altLang="en-US" dirty="0"/>
              <a:t>程度のランニングコストを想定しております。</a:t>
            </a:r>
            <a:endParaRPr kumimoji="1" lang="en-US" altLang="ja-JP" dirty="0"/>
          </a:p>
        </p:txBody>
      </p:sp>
      <p:sp>
        <p:nvSpPr>
          <p:cNvPr id="4" name="スライド番号プレースホルダー 3">
            <a:extLst>
              <a:ext uri="{FF2B5EF4-FFF2-40B4-BE49-F238E27FC236}">
                <a16:creationId xmlns:a16="http://schemas.microsoft.com/office/drawing/2014/main" xmlns="" id="{9BFAADB9-E460-4E56-A164-AAFA9F53D091}"/>
              </a:ext>
            </a:extLst>
          </p:cNvPr>
          <p:cNvSpPr>
            <a:spLocks noGrp="1"/>
          </p:cNvSpPr>
          <p:nvPr>
            <p:ph type="sldNum" sz="quarter" idx="12"/>
          </p:nvPr>
        </p:nvSpPr>
        <p:spPr/>
        <p:txBody>
          <a:bodyPr/>
          <a:lstStyle/>
          <a:p>
            <a:fld id="{FC7FC04C-4975-46EC-A609-F7DE0D5B1B51}" type="slidenum">
              <a:rPr kumimoji="1" lang="ja-JP" altLang="en-US" smtClean="0"/>
              <a:pPr/>
              <a:t>20</a:t>
            </a:fld>
            <a:endParaRPr kumimoji="1" lang="ja-JP" altLang="en-US" dirty="0"/>
          </a:p>
        </p:txBody>
      </p:sp>
    </p:spTree>
    <p:extLst>
      <p:ext uri="{BB962C8B-B14F-4D97-AF65-F5344CB8AC3E}">
        <p14:creationId xmlns:p14="http://schemas.microsoft.com/office/powerpoint/2010/main" val="2388582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81F039CA-FC5C-49F7-9264-66BC6CF989CE}"/>
              </a:ext>
            </a:extLst>
          </p:cNvPr>
          <p:cNvSpPr>
            <a:spLocks noGrp="1"/>
          </p:cNvSpPr>
          <p:nvPr>
            <p:ph type="title"/>
          </p:nvPr>
        </p:nvSpPr>
        <p:spPr/>
        <p:txBody>
          <a:bodyPr/>
          <a:lstStyle/>
          <a:p>
            <a:r>
              <a:rPr lang="ja-JP" altLang="ja-JP" dirty="0"/>
              <a:t>3</a:t>
            </a:r>
            <a:r>
              <a:rPr kumimoji="1" lang="en-US" altLang="ja-JP" dirty="0" smtClean="0"/>
              <a:t>. </a:t>
            </a:r>
            <a:r>
              <a:rPr kumimoji="1" lang="en-US" altLang="ja-JP" dirty="0"/>
              <a:t>10</a:t>
            </a:r>
            <a:r>
              <a:rPr kumimoji="1" lang="ja-JP" altLang="en-US" dirty="0"/>
              <a:t>月末納品時の残作業について</a:t>
            </a:r>
          </a:p>
        </p:txBody>
      </p:sp>
      <p:sp>
        <p:nvSpPr>
          <p:cNvPr id="3" name="コンテンツ プレースホルダー 2">
            <a:extLst>
              <a:ext uri="{FF2B5EF4-FFF2-40B4-BE49-F238E27FC236}">
                <a16:creationId xmlns:a16="http://schemas.microsoft.com/office/drawing/2014/main" xmlns="" id="{A1DAB552-8334-49EC-B744-AAEE558B9938}"/>
              </a:ext>
            </a:extLst>
          </p:cNvPr>
          <p:cNvSpPr>
            <a:spLocks noGrp="1"/>
          </p:cNvSpPr>
          <p:nvPr>
            <p:ph idx="1"/>
          </p:nvPr>
        </p:nvSpPr>
        <p:spPr/>
        <p:txBody>
          <a:bodyPr/>
          <a:lstStyle/>
          <a:p>
            <a:r>
              <a:rPr kumimoji="1" lang="ja-JP" altLang="en-US" dirty="0"/>
              <a:t>以下の作業は</a:t>
            </a:r>
            <a:r>
              <a:rPr kumimoji="1" lang="en-US" altLang="ja-JP" dirty="0"/>
              <a:t>11</a:t>
            </a:r>
            <a:r>
              <a:rPr kumimoji="1" lang="ja-JP" altLang="en-US" dirty="0"/>
              <a:t>月～</a:t>
            </a:r>
            <a:r>
              <a:rPr kumimoji="1" lang="en-US" altLang="ja-JP" dirty="0"/>
              <a:t>3</a:t>
            </a:r>
            <a:r>
              <a:rPr kumimoji="1" lang="ja-JP" altLang="en-US" dirty="0"/>
              <a:t>月の間に実施するものとします</a:t>
            </a:r>
            <a:endParaRPr kumimoji="1" lang="en-US" altLang="ja-JP" dirty="0"/>
          </a:p>
          <a:p>
            <a:pPr lvl="1"/>
            <a:r>
              <a:rPr kumimoji="1" lang="ja-JP" altLang="en-US" dirty="0"/>
              <a:t>スプラッシュ画像の差し替え</a:t>
            </a:r>
            <a:endParaRPr kumimoji="1" lang="en-US" altLang="ja-JP" dirty="0"/>
          </a:p>
          <a:p>
            <a:pPr lvl="1"/>
            <a:r>
              <a:rPr kumimoji="1" lang="ja-JP" altLang="en-US" dirty="0"/>
              <a:t>アイコン画像の差し替え</a:t>
            </a:r>
            <a:endParaRPr kumimoji="1" lang="en-US" altLang="ja-JP" dirty="0"/>
          </a:p>
          <a:p>
            <a:pPr lvl="1"/>
            <a:r>
              <a:rPr kumimoji="1" lang="en-US" altLang="ja-JP" dirty="0"/>
              <a:t>AppStore </a:t>
            </a:r>
            <a:r>
              <a:rPr kumimoji="1" lang="ja-JP" altLang="en-US" dirty="0"/>
              <a:t>及び</a:t>
            </a:r>
            <a:r>
              <a:rPr kumimoji="1" lang="en-US" altLang="ja-JP" dirty="0"/>
              <a:t>b Google Play</a:t>
            </a:r>
            <a:r>
              <a:rPr kumimoji="1" lang="ja-JP" altLang="en-US" dirty="0"/>
              <a:t>への登録</a:t>
            </a:r>
            <a:endParaRPr kumimoji="1" lang="en-US" altLang="ja-JP" dirty="0"/>
          </a:p>
          <a:p>
            <a:pPr lvl="1"/>
            <a:r>
              <a:rPr kumimoji="1" lang="en-US" altLang="ja-JP" dirty="0"/>
              <a:t>WAF</a:t>
            </a:r>
            <a:r>
              <a:rPr kumimoji="1" lang="ja-JP" altLang="en-US" dirty="0"/>
              <a:t>の導入</a:t>
            </a:r>
            <a:endParaRPr kumimoji="1" lang="en-US" altLang="ja-JP" dirty="0"/>
          </a:p>
          <a:p>
            <a:pPr lvl="1"/>
            <a:r>
              <a:rPr kumimoji="1" lang="ja-JP" altLang="en-US" dirty="0"/>
              <a:t>本番環境の構築（プロト環境とは明示的に分けておりますが内容的には同じものになります）</a:t>
            </a:r>
            <a:endParaRPr kumimoji="1" lang="en-US" altLang="ja-JP" dirty="0"/>
          </a:p>
          <a:p>
            <a:pPr lvl="1"/>
            <a:endParaRPr lang="en-US" altLang="ja-JP" dirty="0"/>
          </a:p>
          <a:p>
            <a:r>
              <a:rPr kumimoji="1" lang="ja-JP" altLang="en-US" dirty="0"/>
              <a:t>以下について決定／準備をお願いします</a:t>
            </a:r>
            <a:endParaRPr kumimoji="1" lang="en-US" altLang="ja-JP" dirty="0"/>
          </a:p>
          <a:p>
            <a:pPr lvl="1"/>
            <a:r>
              <a:rPr kumimoji="1" lang="ja-JP" altLang="en-US" dirty="0"/>
              <a:t>営業用画像および動画の準備</a:t>
            </a:r>
            <a:endParaRPr kumimoji="1" lang="en-US" altLang="ja-JP" dirty="0"/>
          </a:p>
          <a:p>
            <a:pPr lvl="1"/>
            <a:r>
              <a:rPr kumimoji="1" lang="ja-JP" altLang="en-US" dirty="0"/>
              <a:t>スプラッシュ画像</a:t>
            </a:r>
            <a:endParaRPr kumimoji="1" lang="en-US" altLang="ja-JP" dirty="0"/>
          </a:p>
          <a:p>
            <a:pPr lvl="1"/>
            <a:r>
              <a:rPr kumimoji="1" lang="ja-JP" altLang="en-US" dirty="0"/>
              <a:t>アイコン画像</a:t>
            </a:r>
            <a:endParaRPr kumimoji="1" lang="en-US" altLang="ja-JP" dirty="0"/>
          </a:p>
          <a:p>
            <a:pPr lvl="1"/>
            <a:r>
              <a:rPr kumimoji="1" lang="ja-JP" altLang="en-US" dirty="0"/>
              <a:t>アプリケーション名の決定</a:t>
            </a:r>
            <a:endParaRPr kumimoji="1" lang="en-US" altLang="ja-JP" dirty="0"/>
          </a:p>
        </p:txBody>
      </p:sp>
      <p:sp>
        <p:nvSpPr>
          <p:cNvPr id="4" name="スライド番号プレースホルダー 3">
            <a:extLst>
              <a:ext uri="{FF2B5EF4-FFF2-40B4-BE49-F238E27FC236}">
                <a16:creationId xmlns:a16="http://schemas.microsoft.com/office/drawing/2014/main" xmlns="" id="{C8A7F4DB-343D-4A8E-B2C9-398B5C20157F}"/>
              </a:ext>
            </a:extLst>
          </p:cNvPr>
          <p:cNvSpPr>
            <a:spLocks noGrp="1"/>
          </p:cNvSpPr>
          <p:nvPr>
            <p:ph type="sldNum" sz="quarter" idx="12"/>
          </p:nvPr>
        </p:nvSpPr>
        <p:spPr/>
        <p:txBody>
          <a:bodyPr/>
          <a:lstStyle/>
          <a:p>
            <a:fld id="{FC7FC04C-4975-46EC-A609-F7DE0D5B1B51}" type="slidenum">
              <a:rPr kumimoji="1" lang="ja-JP" altLang="en-US" smtClean="0"/>
              <a:pPr/>
              <a:t>21</a:t>
            </a:fld>
            <a:endParaRPr kumimoji="1" lang="ja-JP" altLang="en-US" dirty="0"/>
          </a:p>
        </p:txBody>
      </p:sp>
    </p:spTree>
    <p:extLst>
      <p:ext uri="{BB962C8B-B14F-4D97-AF65-F5344CB8AC3E}">
        <p14:creationId xmlns:p14="http://schemas.microsoft.com/office/powerpoint/2010/main" val="3057580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numCol="2" anchor="ctr"/>
          <a:lstStyle/>
          <a:p>
            <a:pPr>
              <a:buFont typeface="+mj-lt"/>
              <a:buAutoNum type="arabicPeriod"/>
            </a:pPr>
            <a:r>
              <a:rPr lang="ja-JP" altLang="en-US" dirty="0" smtClean="0"/>
              <a:t>システム</a:t>
            </a:r>
            <a:r>
              <a:rPr kumimoji="1" lang="ja-JP" altLang="en-US" dirty="0" smtClean="0"/>
              <a:t>俯瞰</a:t>
            </a:r>
            <a:endParaRPr kumimoji="1" lang="en-US" altLang="ja-JP" dirty="0" smtClean="0"/>
          </a:p>
          <a:p>
            <a:pPr lvl="1">
              <a:buFont typeface="+mj-lt"/>
              <a:buAutoNum type="arabicPeriod"/>
            </a:pPr>
            <a:r>
              <a:rPr lang="ja-JP" altLang="en-US" dirty="0" smtClean="0"/>
              <a:t>インフラ構成図</a:t>
            </a:r>
            <a:endParaRPr lang="en-US" altLang="ja-JP" dirty="0" smtClean="0"/>
          </a:p>
          <a:p>
            <a:pPr lvl="1">
              <a:buFont typeface="+mj-lt"/>
              <a:buAutoNum type="arabicPeriod"/>
            </a:pPr>
            <a:r>
              <a:rPr lang="ja-JP" altLang="en-US" dirty="0" smtClean="0"/>
              <a:t>セキュリティ</a:t>
            </a:r>
            <a:endParaRPr lang="en-US" altLang="ja-JP" dirty="0" smtClean="0"/>
          </a:p>
          <a:p>
            <a:pPr lvl="1">
              <a:buFont typeface="+mj-lt"/>
              <a:buAutoNum type="arabicPeriod"/>
            </a:pPr>
            <a:endParaRPr lang="en-US" altLang="ja-JP" dirty="0" smtClean="0"/>
          </a:p>
          <a:p>
            <a:pPr>
              <a:buFont typeface="+mj-lt"/>
              <a:buAutoNum type="arabicPeriod"/>
            </a:pPr>
            <a:r>
              <a:rPr lang="en-US" altLang="ja-JP" dirty="0" smtClean="0"/>
              <a:t>AR</a:t>
            </a:r>
            <a:r>
              <a:rPr lang="ja-JP" altLang="en-US" dirty="0" smtClean="0"/>
              <a:t>アプリ</a:t>
            </a:r>
            <a:r>
              <a:rPr lang="en-US" altLang="ja-JP" dirty="0" smtClean="0"/>
              <a:t> (iOS, Android)</a:t>
            </a:r>
          </a:p>
          <a:p>
            <a:pPr lvl="1">
              <a:buFont typeface="+mj-lt"/>
              <a:buAutoNum type="arabicPeriod"/>
            </a:pPr>
            <a:r>
              <a:rPr lang="ja-JP" altLang="en-US" dirty="0"/>
              <a:t>処理</a:t>
            </a:r>
            <a:r>
              <a:rPr lang="ja-JP" altLang="en-US" dirty="0" smtClean="0"/>
              <a:t>フロー</a:t>
            </a:r>
            <a:endParaRPr lang="en-US" altLang="ja-JP" dirty="0" smtClean="0"/>
          </a:p>
          <a:p>
            <a:pPr lvl="1">
              <a:buFont typeface="+mj-lt"/>
              <a:buAutoNum type="arabicPeriod"/>
            </a:pPr>
            <a:r>
              <a:rPr lang="ja-JP" altLang="en-US" dirty="0" smtClean="0"/>
              <a:t>データ構造</a:t>
            </a:r>
            <a:endParaRPr lang="en-US" altLang="ja-JP" dirty="0" smtClean="0"/>
          </a:p>
          <a:p>
            <a:pPr lvl="1">
              <a:buFont typeface="+mj-lt"/>
              <a:buAutoNum type="arabicPeriod"/>
            </a:pPr>
            <a:r>
              <a:rPr lang="en-US" altLang="ja-JP" dirty="0" smtClean="0"/>
              <a:t>API</a:t>
            </a:r>
            <a:r>
              <a:rPr lang="ja-JP" altLang="en-US" dirty="0"/>
              <a:t>仕様  アルバム情報を取得</a:t>
            </a:r>
            <a:r>
              <a:rPr lang="ja-JP" altLang="en-US" dirty="0" smtClean="0"/>
              <a:t>する</a:t>
            </a:r>
            <a:endParaRPr lang="en-US" altLang="ja-JP" dirty="0" smtClean="0"/>
          </a:p>
          <a:p>
            <a:pPr lvl="1">
              <a:buFont typeface="+mj-lt"/>
              <a:buAutoNum type="arabicPeriod"/>
            </a:pPr>
            <a:r>
              <a:rPr lang="ja-JP" altLang="en-US" dirty="0" smtClean="0"/>
              <a:t>画面遷移</a:t>
            </a:r>
            <a:endParaRPr lang="en-US" altLang="ja-JP" dirty="0" smtClean="0"/>
          </a:p>
          <a:p>
            <a:pPr lvl="1">
              <a:buFont typeface="+mj-lt"/>
              <a:buAutoNum type="arabicPeriod"/>
            </a:pPr>
            <a:r>
              <a:rPr lang="ja-JP" altLang="en-US" dirty="0" smtClean="0"/>
              <a:t>画面設計</a:t>
            </a:r>
            <a:endParaRPr lang="en-US" altLang="ja-JP" dirty="0" smtClean="0"/>
          </a:p>
          <a:p>
            <a:pPr lvl="1">
              <a:buFont typeface="+mj-lt"/>
              <a:buAutoNum type="arabicPeriod"/>
            </a:pPr>
            <a:endParaRPr kumimoji="1" lang="en-US" altLang="ja-JP" dirty="0" smtClean="0"/>
          </a:p>
          <a:p>
            <a:pPr>
              <a:buFont typeface="+mj-lt"/>
              <a:buAutoNum type="arabicPeriod"/>
            </a:pPr>
            <a:r>
              <a:rPr kumimoji="1" lang="ja-JP" altLang="en-US" dirty="0" smtClean="0"/>
              <a:t>管理画面</a:t>
            </a:r>
            <a:r>
              <a:rPr kumimoji="1" lang="en-US" altLang="ja-JP" dirty="0" smtClean="0"/>
              <a:t> (Web)</a:t>
            </a:r>
          </a:p>
          <a:p>
            <a:pPr lvl="1">
              <a:buFont typeface="+mj-lt"/>
              <a:buAutoNum type="arabicPeriod"/>
            </a:pPr>
            <a:r>
              <a:rPr lang="ja-JP" altLang="en-US" dirty="0" smtClean="0"/>
              <a:t>処理</a:t>
            </a:r>
            <a:r>
              <a:rPr lang="ja-JP" altLang="en-US" dirty="0"/>
              <a:t>フロー図</a:t>
            </a:r>
            <a:r>
              <a:rPr lang="en-US" altLang="ja-JP" dirty="0"/>
              <a:t> </a:t>
            </a:r>
            <a:r>
              <a:rPr lang="ja-JP" altLang="en-US" dirty="0"/>
              <a:t>（管理機能</a:t>
            </a:r>
            <a:r>
              <a:rPr lang="ja-JP" altLang="en-US" dirty="0" smtClean="0"/>
              <a:t>）</a:t>
            </a:r>
            <a:endParaRPr lang="en-US" altLang="ja-JP" dirty="0" smtClean="0"/>
          </a:p>
          <a:p>
            <a:pPr lvl="1">
              <a:buFont typeface="+mj-lt"/>
              <a:buAutoNum type="arabicPeriod"/>
            </a:pPr>
            <a:endParaRPr lang="en-US" altLang="ja-JP" dirty="0"/>
          </a:p>
          <a:p>
            <a:pPr>
              <a:buFont typeface="+mj-lt"/>
              <a:buAutoNum type="arabicPeriod"/>
            </a:pPr>
            <a:r>
              <a:rPr lang="ja-JP" altLang="en-US" dirty="0" smtClean="0"/>
              <a:t>開発プロジェクト</a:t>
            </a:r>
            <a:endParaRPr kumimoji="1" lang="en-US" altLang="ja-JP" dirty="0" smtClean="0"/>
          </a:p>
          <a:p>
            <a:pPr lvl="1">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3</a:t>
            </a:fld>
            <a:endParaRPr kumimoji="1" lang="ja-JP" altLang="en-US" dirty="0"/>
          </a:p>
        </p:txBody>
      </p:sp>
    </p:spTree>
    <p:extLst>
      <p:ext uri="{BB962C8B-B14F-4D97-AF65-F5344CB8AC3E}">
        <p14:creationId xmlns:p14="http://schemas.microsoft.com/office/powerpoint/2010/main" val="40109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a:t>
            </a:r>
            <a:r>
              <a:rPr kumimoji="1" lang="ja-JP" altLang="en-US" dirty="0" smtClean="0"/>
              <a:t> システム俯瞰</a:t>
            </a:r>
            <a:endParaRPr kumimoji="1" lang="ja-JP" altLang="en-US" dirty="0"/>
          </a:p>
        </p:txBody>
      </p:sp>
    </p:spTree>
    <p:extLst>
      <p:ext uri="{BB962C8B-B14F-4D97-AF65-F5344CB8AC3E}">
        <p14:creationId xmlns:p14="http://schemas.microsoft.com/office/powerpoint/2010/main" val="326165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吹き出し 16"/>
          <p:cNvSpPr/>
          <p:nvPr/>
        </p:nvSpPr>
        <p:spPr>
          <a:xfrm>
            <a:off x="5191792" y="1220307"/>
            <a:ext cx="796824" cy="684866"/>
          </a:xfrm>
          <a:prstGeom prst="wedgeRoundRectCallout">
            <a:avLst>
              <a:gd name="adj1" fmla="val -64901"/>
              <a:gd name="adj2" fmla="val 33409"/>
              <a:gd name="adj3" fmla="val 16667"/>
            </a:avLst>
          </a:prstGeom>
          <a:solidFill>
            <a:srgbClr val="FFFFFF"/>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 name="図形グループ 5"/>
          <p:cNvGrpSpPr/>
          <p:nvPr/>
        </p:nvGrpSpPr>
        <p:grpSpPr>
          <a:xfrm>
            <a:off x="400302" y="1884162"/>
            <a:ext cx="2251103" cy="4260463"/>
            <a:chOff x="400302" y="2195111"/>
            <a:chExt cx="2251103" cy="3949514"/>
          </a:xfrm>
        </p:grpSpPr>
        <p:sp>
          <p:nvSpPr>
            <p:cNvPr id="112" name="Rectangle 47">
              <a:extLst>
                <a:ext uri="{FF2B5EF4-FFF2-40B4-BE49-F238E27FC236}">
                  <a16:creationId xmlns:a16="http://schemas.microsoft.com/office/drawing/2014/main" xmlns="" id="{F7C6A05A-B131-904E-9DAD-91CFCA42673E}"/>
                </a:ext>
              </a:extLst>
            </p:cNvPr>
            <p:cNvSpPr/>
            <p:nvPr/>
          </p:nvSpPr>
          <p:spPr>
            <a:xfrm>
              <a:off x="511852" y="2306630"/>
              <a:ext cx="2139553" cy="3837995"/>
            </a:xfrm>
            <a:prstGeom prst="rect">
              <a:avLst/>
            </a:prstGeom>
            <a:solidFill>
              <a:schemeClr val="bg1">
                <a:lumMod val="85000"/>
              </a:schemeClr>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11" name="Rectangle 47">
              <a:extLst>
                <a:ext uri="{FF2B5EF4-FFF2-40B4-BE49-F238E27FC236}">
                  <a16:creationId xmlns:a16="http://schemas.microsoft.com/office/drawing/2014/main" xmlns="" id="{F7C6A05A-B131-904E-9DAD-91CFCA42673E}"/>
                </a:ext>
              </a:extLst>
            </p:cNvPr>
            <p:cNvSpPr/>
            <p:nvPr/>
          </p:nvSpPr>
          <p:spPr>
            <a:xfrm>
              <a:off x="456077" y="2250870"/>
              <a:ext cx="2139553" cy="3837995"/>
            </a:xfrm>
            <a:prstGeom prst="rect">
              <a:avLst/>
            </a:prstGeom>
            <a:solidFill>
              <a:schemeClr val="bg1">
                <a:lumMod val="85000"/>
              </a:schemeClr>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82" name="Rectangle 47">
              <a:extLst>
                <a:ext uri="{FF2B5EF4-FFF2-40B4-BE49-F238E27FC236}">
                  <a16:creationId xmlns:a16="http://schemas.microsoft.com/office/drawing/2014/main" xmlns="" id="{F7C6A05A-B131-904E-9DAD-91CFCA42673E}"/>
                </a:ext>
              </a:extLst>
            </p:cNvPr>
            <p:cNvSpPr/>
            <p:nvPr/>
          </p:nvSpPr>
          <p:spPr>
            <a:xfrm>
              <a:off x="400302" y="2195111"/>
              <a:ext cx="2139553" cy="3837995"/>
            </a:xfrm>
            <a:prstGeom prst="rect">
              <a:avLst/>
            </a:prstGeom>
            <a:solidFill>
              <a:srgbClr val="FFFFFF"/>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grpSp>
      <p:sp>
        <p:nvSpPr>
          <p:cNvPr id="110" name="Rectangle 47">
            <a:extLst>
              <a:ext uri="{FF2B5EF4-FFF2-40B4-BE49-F238E27FC236}">
                <a16:creationId xmlns:a16="http://schemas.microsoft.com/office/drawing/2014/main" xmlns="" id="{F7C6A05A-B131-904E-9DAD-91CFCA42673E}"/>
              </a:ext>
            </a:extLst>
          </p:cNvPr>
          <p:cNvSpPr/>
          <p:nvPr/>
        </p:nvSpPr>
        <p:spPr>
          <a:xfrm>
            <a:off x="469882" y="4555893"/>
            <a:ext cx="2000956" cy="1242518"/>
          </a:xfrm>
          <a:prstGeom prst="rect">
            <a:avLst/>
          </a:prstGeom>
          <a:solidFill>
            <a:srgbClr val="FFFFFF"/>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08" name="Rectangle 47">
            <a:extLst>
              <a:ext uri="{FF2B5EF4-FFF2-40B4-BE49-F238E27FC236}">
                <a16:creationId xmlns:a16="http://schemas.microsoft.com/office/drawing/2014/main" xmlns="" id="{F7C6A05A-B131-904E-9DAD-91CFCA42673E}"/>
              </a:ext>
            </a:extLst>
          </p:cNvPr>
          <p:cNvSpPr/>
          <p:nvPr/>
        </p:nvSpPr>
        <p:spPr>
          <a:xfrm>
            <a:off x="469320" y="2400689"/>
            <a:ext cx="2001517" cy="2051516"/>
          </a:xfrm>
          <a:prstGeom prst="rect">
            <a:avLst/>
          </a:prstGeom>
          <a:solidFill>
            <a:srgbClr val="FFFFFF"/>
          </a:solidFill>
          <a:ln w="12700">
            <a:solidFill>
              <a:srgbClr val="141B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02" name="Rectangle 36">
            <a:extLst>
              <a:ext uri="{FF2B5EF4-FFF2-40B4-BE49-F238E27FC236}">
                <a16:creationId xmlns:a16="http://schemas.microsoft.com/office/drawing/2014/main" xmlns="" id="{305B98DC-5AF5-3342-A4B1-F62852BC80FE}"/>
              </a:ext>
            </a:extLst>
          </p:cNvPr>
          <p:cNvSpPr/>
          <p:nvPr/>
        </p:nvSpPr>
        <p:spPr>
          <a:xfrm>
            <a:off x="6838266" y="1629836"/>
            <a:ext cx="4508266" cy="4361853"/>
          </a:xfrm>
          <a:prstGeom prst="rect">
            <a:avLst/>
          </a:prstGeom>
          <a:noFill/>
          <a:ln w="12700">
            <a:solidFill>
              <a:srgbClr val="00A0E7"/>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E7"/>
                </a:solidFill>
              </a:rPr>
              <a:t>Availability Zone</a:t>
            </a:r>
          </a:p>
        </p:txBody>
      </p:sp>
      <p:sp>
        <p:nvSpPr>
          <p:cNvPr id="2" name="タイトル 1">
            <a:extLst>
              <a:ext uri="{FF2B5EF4-FFF2-40B4-BE49-F238E27FC236}">
                <a16:creationId xmlns:a16="http://schemas.microsoft.com/office/drawing/2014/main" xmlns="" id="{1A3C72B1-DD7E-4C64-B1AC-556F59194061}"/>
              </a:ext>
            </a:extLst>
          </p:cNvPr>
          <p:cNvSpPr>
            <a:spLocks noGrp="1"/>
          </p:cNvSpPr>
          <p:nvPr>
            <p:ph type="title"/>
          </p:nvPr>
        </p:nvSpPr>
        <p:spPr/>
        <p:txBody>
          <a:bodyPr>
            <a:normAutofit fontScale="90000"/>
          </a:bodyPr>
          <a:lstStyle/>
          <a:p>
            <a:r>
              <a:rPr lang="en-US" altLang="ja-JP" dirty="0"/>
              <a:t>1</a:t>
            </a:r>
            <a:r>
              <a:rPr kumimoji="1" lang="en-US" altLang="ja-JP" dirty="0"/>
              <a:t>. </a:t>
            </a:r>
            <a:r>
              <a:rPr kumimoji="1" lang="ja-JP" altLang="en-US" dirty="0"/>
              <a:t>インフラ</a:t>
            </a:r>
            <a:r>
              <a:rPr kumimoji="1" lang="ja-JP" altLang="en-US" dirty="0" smtClean="0"/>
              <a:t>構成図</a:t>
            </a:r>
            <a:r>
              <a:rPr kumimoji="1" lang="en-US" altLang="ja-JP" dirty="0" smtClean="0"/>
              <a:t> (v2.2.0)</a:t>
            </a:r>
            <a:endParaRPr kumimoji="1" lang="ja-JP" altLang="en-US" dirty="0"/>
          </a:p>
        </p:txBody>
      </p:sp>
      <p:sp>
        <p:nvSpPr>
          <p:cNvPr id="28" name="Rectangle 47">
            <a:extLst>
              <a:ext uri="{FF2B5EF4-FFF2-40B4-BE49-F238E27FC236}">
                <a16:creationId xmlns:a16="http://schemas.microsoft.com/office/drawing/2014/main" xmlns="" id="{F7C6A05A-B131-904E-9DAD-91CFCA42673E}"/>
              </a:ext>
            </a:extLst>
          </p:cNvPr>
          <p:cNvSpPr/>
          <p:nvPr/>
        </p:nvSpPr>
        <p:spPr>
          <a:xfrm>
            <a:off x="2906534" y="1134883"/>
            <a:ext cx="8889942" cy="5022475"/>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AWS Cloud</a:t>
            </a:r>
          </a:p>
        </p:txBody>
      </p:sp>
      <p:pic>
        <p:nvPicPr>
          <p:cNvPr id="34" name="Graphic 50">
            <a:extLst>
              <a:ext uri="{FF2B5EF4-FFF2-40B4-BE49-F238E27FC236}">
                <a16:creationId xmlns:a16="http://schemas.microsoft.com/office/drawing/2014/main" xmlns="" id="{90480268-FA8A-6D4B-8724-6B01F65849EB}"/>
              </a:ext>
            </a:extLst>
          </p:cNvPr>
          <p:cNvPicPr>
            <a:picLocks noChangeAspect="1"/>
          </p:cNvPicPr>
          <p:nvPr/>
        </p:nvPicPr>
        <p:blipFill>
          <a:blip r:embed="rId2">
            <a:extLst>
              <a:ext uri="{96DAC541-7B7A-43D3-8B79-37D633B846F1}">
                <asvg:svgBlip xmlns:asvg="http://schemas.microsoft.com/office/drawing/2016/SVG/main" xmlns="" r:embed="rId7"/>
              </a:ext>
            </a:extLst>
          </a:blip>
          <a:stretch>
            <a:fillRect/>
          </a:stretch>
        </p:blipFill>
        <p:spPr>
          <a:xfrm>
            <a:off x="2906534" y="1134884"/>
            <a:ext cx="330200" cy="330200"/>
          </a:xfrm>
          <a:prstGeom prst="rect">
            <a:avLst/>
          </a:prstGeom>
        </p:spPr>
      </p:pic>
      <p:grpSp>
        <p:nvGrpSpPr>
          <p:cNvPr id="11" name="図形グループ 10"/>
          <p:cNvGrpSpPr/>
          <p:nvPr/>
        </p:nvGrpSpPr>
        <p:grpSpPr>
          <a:xfrm>
            <a:off x="1289166" y="4851089"/>
            <a:ext cx="1072750" cy="879746"/>
            <a:chOff x="612791" y="4460938"/>
            <a:chExt cx="1072750" cy="879746"/>
          </a:xfrm>
        </p:grpSpPr>
        <p:pic>
          <p:nvPicPr>
            <p:cNvPr id="36" name="Graphic 39">
              <a:extLst>
                <a:ext uri="{FF2B5EF4-FFF2-40B4-BE49-F238E27FC236}">
                  <a16:creationId xmlns:a16="http://schemas.microsoft.com/office/drawing/2014/main" xmlns="" id="{6FA71975-EA2D-784E-8A28-738A17320E91}"/>
                </a:ext>
              </a:extLst>
            </p:cNvPr>
            <p:cNvPicPr>
              <a:picLocks noChangeAspect="1"/>
            </p:cNvPicPr>
            <p:nvPr/>
          </p:nvPicPr>
          <p:blipFill>
            <a:blip r:embed="rId8">
              <a:extLst>
                <a:ext uri="{96DAC541-7B7A-43D3-8B79-37D633B846F1}">
                  <asvg:svgBlip xmlns:asvg="http://schemas.microsoft.com/office/drawing/2016/SVG/main" xmlns="" r:embed="rId29"/>
                </a:ext>
              </a:extLst>
            </a:blip>
            <a:stretch>
              <a:fillRect/>
            </a:stretch>
          </p:blipFill>
          <p:spPr>
            <a:xfrm>
              <a:off x="914216" y="4460938"/>
              <a:ext cx="469900" cy="469900"/>
            </a:xfrm>
            <a:prstGeom prst="rect">
              <a:avLst/>
            </a:prstGeom>
          </p:spPr>
        </p:pic>
        <p:sp>
          <p:nvSpPr>
            <p:cNvPr id="38" name="TextBox 90">
              <a:extLst>
                <a:ext uri="{FF2B5EF4-FFF2-40B4-BE49-F238E27FC236}">
                  <a16:creationId xmlns:a16="http://schemas.microsoft.com/office/drawing/2014/main" xmlns="" id="{37743B23-AAC5-CC49-9C18-C68DBC507174}"/>
                </a:ext>
              </a:extLst>
            </p:cNvPr>
            <p:cNvSpPr txBox="1"/>
            <p:nvPr/>
          </p:nvSpPr>
          <p:spPr>
            <a:xfrm>
              <a:off x="612791" y="5032907"/>
              <a:ext cx="1072750" cy="307777"/>
            </a:xfrm>
            <a:prstGeom prst="rect">
              <a:avLst/>
            </a:prstGeom>
            <a:noFill/>
          </p:spPr>
          <p:txBody>
            <a:bodyPr wrap="square" rtlCol="0">
              <a:spAutoFit/>
            </a:bodyPr>
            <a:lstStyle/>
            <a:p>
              <a:pPr algn="ctr"/>
              <a:r>
                <a:rPr lang="en-US" sz="1400" dirty="0">
                  <a:solidFill>
                    <a:srgbClr val="232F3E"/>
                  </a:solidFill>
                </a:rPr>
                <a:t>User</a:t>
              </a:r>
            </a:p>
          </p:txBody>
        </p:sp>
      </p:grpSp>
      <p:grpSp>
        <p:nvGrpSpPr>
          <p:cNvPr id="10" name="図形グループ 9"/>
          <p:cNvGrpSpPr/>
          <p:nvPr/>
        </p:nvGrpSpPr>
        <p:grpSpPr>
          <a:xfrm>
            <a:off x="533648" y="3577368"/>
            <a:ext cx="1072750" cy="879746"/>
            <a:chOff x="630273" y="1575539"/>
            <a:chExt cx="1072750" cy="879746"/>
          </a:xfrm>
        </p:grpSpPr>
        <p:pic>
          <p:nvPicPr>
            <p:cNvPr id="37" name="Graphic 41">
              <a:extLst>
                <a:ext uri="{FF2B5EF4-FFF2-40B4-BE49-F238E27FC236}">
                  <a16:creationId xmlns:a16="http://schemas.microsoft.com/office/drawing/2014/main" xmlns="" id="{1A56C62F-612C-5841-B7E7-B15DA92D0BDE}"/>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flipH="1">
              <a:off x="924855" y="1575539"/>
              <a:ext cx="483586" cy="469900"/>
            </a:xfrm>
            <a:prstGeom prst="rect">
              <a:avLst/>
            </a:prstGeom>
          </p:spPr>
        </p:pic>
        <p:sp>
          <p:nvSpPr>
            <p:cNvPr id="39" name="TextBox 93">
              <a:extLst>
                <a:ext uri="{FF2B5EF4-FFF2-40B4-BE49-F238E27FC236}">
                  <a16:creationId xmlns:a16="http://schemas.microsoft.com/office/drawing/2014/main" xmlns="" id="{4EDB2C05-2F10-9C42-9C35-AE4BB249A665}"/>
                </a:ext>
              </a:extLst>
            </p:cNvPr>
            <p:cNvSpPr txBox="1"/>
            <p:nvPr/>
          </p:nvSpPr>
          <p:spPr>
            <a:xfrm>
              <a:off x="630273" y="2147508"/>
              <a:ext cx="1072750" cy="307777"/>
            </a:xfrm>
            <a:prstGeom prst="rect">
              <a:avLst/>
            </a:prstGeom>
            <a:noFill/>
          </p:spPr>
          <p:txBody>
            <a:bodyPr wrap="square" rtlCol="0">
              <a:spAutoFit/>
            </a:bodyPr>
            <a:lstStyle/>
            <a:p>
              <a:pPr algn="ctr"/>
              <a:r>
                <a:rPr lang="en-US" sz="1400" dirty="0">
                  <a:solidFill>
                    <a:srgbClr val="232F3E"/>
                  </a:solidFill>
                </a:rPr>
                <a:t>Users</a:t>
              </a:r>
            </a:p>
          </p:txBody>
        </p:sp>
      </p:grpSp>
      <p:grpSp>
        <p:nvGrpSpPr>
          <p:cNvPr id="12" name="図形グループ 11"/>
          <p:cNvGrpSpPr/>
          <p:nvPr/>
        </p:nvGrpSpPr>
        <p:grpSpPr>
          <a:xfrm>
            <a:off x="1352857" y="3810234"/>
            <a:ext cx="1153635" cy="691247"/>
            <a:chOff x="1148052" y="2003516"/>
            <a:chExt cx="1382019" cy="828092"/>
          </a:xfrm>
        </p:grpSpPr>
        <p:pic>
          <p:nvPicPr>
            <p:cNvPr id="40" name="Graphic 23">
              <a:extLst>
                <a:ext uri="{FF2B5EF4-FFF2-40B4-BE49-F238E27FC236}">
                  <a16:creationId xmlns:a16="http://schemas.microsoft.com/office/drawing/2014/main" xmlns="" id="{5F43C684-E7CD-7B41-ACA7-B11152EF7F46}"/>
                </a:ext>
              </a:extLst>
            </p:cNvPr>
            <p:cNvPicPr>
              <a:picLocks noChangeAspect="1"/>
            </p:cNvPicPr>
            <p:nvPr/>
          </p:nvPicPr>
          <p:blipFill>
            <a:blip r:embed="rId32">
              <a:extLst>
                <a:ext uri="{96DAC541-7B7A-43D3-8B79-37D633B846F1}">
                  <asvg:svgBlip xmlns:asvg="http://schemas.microsoft.com/office/drawing/2016/SVG/main" xmlns="" r:embed="rId17"/>
                </a:ext>
              </a:extLst>
            </a:blip>
            <a:stretch>
              <a:fillRect/>
            </a:stretch>
          </p:blipFill>
          <p:spPr>
            <a:xfrm>
              <a:off x="1526183" y="2003516"/>
              <a:ext cx="469900" cy="469900"/>
            </a:xfrm>
            <a:prstGeom prst="rect">
              <a:avLst/>
            </a:prstGeom>
          </p:spPr>
        </p:pic>
        <p:sp>
          <p:nvSpPr>
            <p:cNvPr id="41" name="TextBox 72">
              <a:extLst>
                <a:ext uri="{FF2B5EF4-FFF2-40B4-BE49-F238E27FC236}">
                  <a16:creationId xmlns:a16="http://schemas.microsoft.com/office/drawing/2014/main" xmlns="" id="{2E08DBCE-1ACF-424F-814D-23C461589D8E}"/>
                </a:ext>
              </a:extLst>
            </p:cNvPr>
            <p:cNvSpPr txBox="1"/>
            <p:nvPr/>
          </p:nvSpPr>
          <p:spPr>
            <a:xfrm>
              <a:off x="1148052" y="2462901"/>
              <a:ext cx="1382019" cy="368707"/>
            </a:xfrm>
            <a:prstGeom prst="rect">
              <a:avLst/>
            </a:prstGeom>
            <a:noFill/>
          </p:spPr>
          <p:txBody>
            <a:bodyPr wrap="square" rtlCol="0">
              <a:spAutoFit/>
            </a:bodyPr>
            <a:lstStyle/>
            <a:p>
              <a:pPr algn="ctr"/>
              <a:r>
                <a:rPr lang="en-US" sz="1400" dirty="0">
                  <a:solidFill>
                    <a:srgbClr val="232F3E"/>
                  </a:solidFill>
                </a:rPr>
                <a:t>Multimedia</a:t>
              </a:r>
            </a:p>
          </p:txBody>
        </p:sp>
      </p:grpSp>
      <p:grpSp>
        <p:nvGrpSpPr>
          <p:cNvPr id="8" name="図形グループ 7"/>
          <p:cNvGrpSpPr/>
          <p:nvPr/>
        </p:nvGrpSpPr>
        <p:grpSpPr>
          <a:xfrm>
            <a:off x="4902939" y="3447699"/>
            <a:ext cx="1287598" cy="1258568"/>
            <a:chOff x="8485327" y="2438034"/>
            <a:chExt cx="1287598" cy="1258568"/>
          </a:xfrm>
        </p:grpSpPr>
        <p:pic>
          <p:nvPicPr>
            <p:cNvPr id="44" name="Graphic 71">
              <a:extLst>
                <a:ext uri="{FF2B5EF4-FFF2-40B4-BE49-F238E27FC236}">
                  <a16:creationId xmlns:a16="http://schemas.microsoft.com/office/drawing/2014/main" xmlns="" id="{31D711CB-BE6B-6644-AD61-BCF2CDB2A587}"/>
                </a:ext>
              </a:extLst>
            </p:cNvPr>
            <p:cNvPicPr>
              <a:picLocks noChangeAspect="1"/>
            </p:cNvPicPr>
            <p:nvPr/>
          </p:nvPicPr>
          <p:blipFill>
            <a:blip r:embed="rId33">
              <a:extLst>
                <a:ext uri="{96DAC541-7B7A-43D3-8B79-37D633B846F1}">
                  <asvg:svgBlip xmlns:asvg="http://schemas.microsoft.com/office/drawing/2016/SVG/main" xmlns="" r:embed="rId19"/>
                </a:ext>
              </a:extLst>
            </a:blip>
            <a:stretch>
              <a:fillRect/>
            </a:stretch>
          </p:blipFill>
          <p:spPr>
            <a:xfrm>
              <a:off x="8773526" y="2438034"/>
              <a:ext cx="711200" cy="711200"/>
            </a:xfrm>
            <a:prstGeom prst="rect">
              <a:avLst/>
            </a:prstGeom>
          </p:spPr>
        </p:pic>
        <p:sp>
          <p:nvSpPr>
            <p:cNvPr id="45" name="TextBox 75">
              <a:extLst>
                <a:ext uri="{FF2B5EF4-FFF2-40B4-BE49-F238E27FC236}">
                  <a16:creationId xmlns:a16="http://schemas.microsoft.com/office/drawing/2014/main" xmlns="" id="{9ABBCCC2-6A9F-CE45-9C04-D783E79573D6}"/>
                </a:ext>
              </a:extLst>
            </p:cNvPr>
            <p:cNvSpPr txBox="1"/>
            <p:nvPr/>
          </p:nvSpPr>
          <p:spPr>
            <a:xfrm>
              <a:off x="8485327" y="3173382"/>
              <a:ext cx="1287598"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S3</a:t>
              </a:r>
              <a:endParaRPr lang="en-US" sz="1400" dirty="0"/>
            </a:p>
          </p:txBody>
        </p:sp>
      </p:grpSp>
      <p:grpSp>
        <p:nvGrpSpPr>
          <p:cNvPr id="9" name="図形グループ 8"/>
          <p:cNvGrpSpPr/>
          <p:nvPr/>
        </p:nvGrpSpPr>
        <p:grpSpPr>
          <a:xfrm>
            <a:off x="3947298" y="3447699"/>
            <a:ext cx="1249498" cy="1256133"/>
            <a:chOff x="1815009" y="1481012"/>
            <a:chExt cx="1249498" cy="1256133"/>
          </a:xfrm>
        </p:grpSpPr>
        <p:sp>
          <p:nvSpPr>
            <p:cNvPr id="46" name="TextBox 8">
              <a:extLst>
                <a:ext uri="{FF2B5EF4-FFF2-40B4-BE49-F238E27FC236}">
                  <a16:creationId xmlns:a16="http://schemas.microsoft.com/office/drawing/2014/main" xmlns="" id="{EE5AD722-65A2-3441-BC67-C1ED5707E6E2}"/>
                </a:ext>
              </a:extLst>
            </p:cNvPr>
            <p:cNvSpPr txBox="1"/>
            <p:nvPr/>
          </p:nvSpPr>
          <p:spPr>
            <a:xfrm>
              <a:off x="1815009" y="2213925"/>
              <a:ext cx="1249498"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CloudFront</a:t>
              </a:r>
              <a:endParaRPr lang="en-US" sz="1400" dirty="0"/>
            </a:p>
          </p:txBody>
        </p:sp>
        <p:pic>
          <p:nvPicPr>
            <p:cNvPr id="47" name="Graphic 33">
              <a:extLst>
                <a:ext uri="{FF2B5EF4-FFF2-40B4-BE49-F238E27FC236}">
                  <a16:creationId xmlns:a16="http://schemas.microsoft.com/office/drawing/2014/main" xmlns="" id="{239FDEEB-7049-3C46-AD29-71A07202049A}"/>
                </a:ext>
              </a:extLst>
            </p:cNvPr>
            <p:cNvPicPr>
              <a:picLocks noChangeAspect="1"/>
            </p:cNvPicPr>
            <p:nvPr/>
          </p:nvPicPr>
          <p:blipFill>
            <a:blip r:embed="rId34">
              <a:extLst>
                <a:ext uri="{96DAC541-7B7A-43D3-8B79-37D633B846F1}">
                  <asvg:svgBlip xmlns:asvg="http://schemas.microsoft.com/office/drawing/2016/SVG/main" xmlns="" r:embed="rId16"/>
                </a:ext>
              </a:extLst>
            </a:blip>
            <a:stretch>
              <a:fillRect/>
            </a:stretch>
          </p:blipFill>
          <p:spPr>
            <a:xfrm>
              <a:off x="2084158" y="1481012"/>
              <a:ext cx="711200" cy="711200"/>
            </a:xfrm>
            <a:prstGeom prst="rect">
              <a:avLst/>
            </a:prstGeom>
          </p:spPr>
        </p:pic>
      </p:grpSp>
      <p:grpSp>
        <p:nvGrpSpPr>
          <p:cNvPr id="3" name="図形グループ 2"/>
          <p:cNvGrpSpPr/>
          <p:nvPr/>
        </p:nvGrpSpPr>
        <p:grpSpPr>
          <a:xfrm>
            <a:off x="6799599" y="1991825"/>
            <a:ext cx="1659180" cy="1298834"/>
            <a:chOff x="3699357" y="1384372"/>
            <a:chExt cx="1659180" cy="1298834"/>
          </a:xfrm>
        </p:grpSpPr>
        <p:sp>
          <p:nvSpPr>
            <p:cNvPr id="48" name="TextBox 4">
              <a:extLst>
                <a:ext uri="{FF2B5EF4-FFF2-40B4-BE49-F238E27FC236}">
                  <a16:creationId xmlns:a16="http://schemas.microsoft.com/office/drawing/2014/main" xmlns="" id="{98493F85-0788-B14E-AA06-484C3E93C5D7}"/>
                </a:ext>
              </a:extLst>
            </p:cNvPr>
            <p:cNvSpPr txBox="1"/>
            <p:nvPr/>
          </p:nvSpPr>
          <p:spPr>
            <a:xfrm>
              <a:off x="3699357" y="2159986"/>
              <a:ext cx="165918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API </a:t>
              </a:r>
              <a:r>
                <a:rPr lang="en-US" sz="1400" dirty="0"/>
                <a:t>Gateway</a:t>
              </a:r>
            </a:p>
          </p:txBody>
        </p:sp>
        <p:pic>
          <p:nvPicPr>
            <p:cNvPr id="50" name="Graphic 19">
              <a:extLst>
                <a:ext uri="{FF2B5EF4-FFF2-40B4-BE49-F238E27FC236}">
                  <a16:creationId xmlns:a16="http://schemas.microsoft.com/office/drawing/2014/main" xmlns="" id="{E3415E5B-FE82-7A40-8F0B-7A0EC616D16B}"/>
                </a:ext>
              </a:extLst>
            </p:cNvPr>
            <p:cNvPicPr>
              <a:picLocks noChangeAspect="1"/>
            </p:cNvPicPr>
            <p:nvPr/>
          </p:nvPicPr>
          <p:blipFill>
            <a:blip r:embed="rId35">
              <a:extLst>
                <a:ext uri="{96DAC541-7B7A-43D3-8B79-37D633B846F1}">
                  <asvg:svgBlip xmlns:asvg="http://schemas.microsoft.com/office/drawing/2016/SVG/main" xmlns="" r:embed="rId6"/>
                </a:ext>
              </a:extLst>
            </a:blip>
            <a:stretch>
              <a:fillRect/>
            </a:stretch>
          </p:blipFill>
          <p:spPr>
            <a:xfrm>
              <a:off x="4173347" y="1384372"/>
              <a:ext cx="711200" cy="711200"/>
            </a:xfrm>
            <a:prstGeom prst="rect">
              <a:avLst/>
            </a:prstGeom>
          </p:spPr>
        </p:pic>
      </p:grpSp>
      <p:grpSp>
        <p:nvGrpSpPr>
          <p:cNvPr id="7" name="図形グループ 6"/>
          <p:cNvGrpSpPr/>
          <p:nvPr/>
        </p:nvGrpSpPr>
        <p:grpSpPr>
          <a:xfrm>
            <a:off x="9719147" y="1991995"/>
            <a:ext cx="1958670" cy="1212363"/>
            <a:chOff x="8117934" y="1320972"/>
            <a:chExt cx="1958670" cy="1212363"/>
          </a:xfrm>
        </p:grpSpPr>
        <p:sp>
          <p:nvSpPr>
            <p:cNvPr id="51" name="TextBox 9">
              <a:extLst>
                <a:ext uri="{FF2B5EF4-FFF2-40B4-BE49-F238E27FC236}">
                  <a16:creationId xmlns:a16="http://schemas.microsoft.com/office/drawing/2014/main" xmlns="" id="{0B311536-12F3-9C40-8153-5AF1A85390A9}"/>
                </a:ext>
              </a:extLst>
            </p:cNvPr>
            <p:cNvSpPr txBox="1"/>
            <p:nvPr/>
          </p:nvSpPr>
          <p:spPr>
            <a:xfrm>
              <a:off x="8117934" y="2010115"/>
              <a:ext cx="195867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DynamoDB</a:t>
              </a:r>
              <a:endParaRPr lang="en-US" sz="1400" dirty="0"/>
            </a:p>
          </p:txBody>
        </p:sp>
        <p:pic>
          <p:nvPicPr>
            <p:cNvPr id="52" name="Graphic 47">
              <a:extLst>
                <a:ext uri="{FF2B5EF4-FFF2-40B4-BE49-F238E27FC236}">
                  <a16:creationId xmlns:a16="http://schemas.microsoft.com/office/drawing/2014/main" xmlns="" id="{64ACDB4E-B998-9447-845B-246D5827B993}"/>
                </a:ext>
              </a:extLst>
            </p:cNvPr>
            <p:cNvPicPr>
              <a:picLocks noChangeAspect="1"/>
            </p:cNvPicPr>
            <p:nvPr/>
          </p:nvPicPr>
          <p:blipFill>
            <a:blip r:embed="rId36">
              <a:extLst>
                <a:ext uri="{96DAC541-7B7A-43D3-8B79-37D633B846F1}">
                  <asvg:svgBlip xmlns:asvg="http://schemas.microsoft.com/office/drawing/2016/SVG/main" xmlns="" r:embed="rId25"/>
                </a:ext>
              </a:extLst>
            </a:blip>
            <a:stretch>
              <a:fillRect/>
            </a:stretch>
          </p:blipFill>
          <p:spPr>
            <a:xfrm>
              <a:off x="8741669" y="1320972"/>
              <a:ext cx="711200" cy="711200"/>
            </a:xfrm>
            <a:prstGeom prst="rect">
              <a:avLst/>
            </a:prstGeom>
          </p:spPr>
        </p:pic>
      </p:grpSp>
      <p:grpSp>
        <p:nvGrpSpPr>
          <p:cNvPr id="13" name="図形グループ 12"/>
          <p:cNvGrpSpPr/>
          <p:nvPr/>
        </p:nvGrpSpPr>
        <p:grpSpPr>
          <a:xfrm>
            <a:off x="2969718" y="3448306"/>
            <a:ext cx="1059100" cy="1075082"/>
            <a:chOff x="5262934" y="3959380"/>
            <a:chExt cx="1059100" cy="1075082"/>
          </a:xfrm>
        </p:grpSpPr>
        <p:sp>
          <p:nvSpPr>
            <p:cNvPr id="56" name="TextBox 8">
              <a:extLst>
                <a:ext uri="{FF2B5EF4-FFF2-40B4-BE49-F238E27FC236}">
                  <a16:creationId xmlns:a16="http://schemas.microsoft.com/office/drawing/2014/main" xmlns="" id="{D7ECF936-B8F2-B944-B1E5-0DC7D3F9AAB9}"/>
                </a:ext>
              </a:extLst>
            </p:cNvPr>
            <p:cNvSpPr txBox="1"/>
            <p:nvPr/>
          </p:nvSpPr>
          <p:spPr>
            <a:xfrm>
              <a:off x="5262934" y="4726685"/>
              <a:ext cx="1059100" cy="307777"/>
            </a:xfrm>
            <a:prstGeom prst="rect">
              <a:avLst/>
            </a:prstGeom>
            <a:noFill/>
          </p:spPr>
          <p:txBody>
            <a:bodyPr wrap="square" rtlCol="0">
              <a:spAutoFit/>
            </a:bodyPr>
            <a:lstStyle/>
            <a:p>
              <a:pPr algn="ctr"/>
              <a:r>
                <a:rPr lang="en-US" sz="1400" dirty="0"/>
                <a:t>AWS WAF</a:t>
              </a:r>
            </a:p>
          </p:txBody>
        </p:sp>
        <p:pic>
          <p:nvPicPr>
            <p:cNvPr id="57" name="Graphic 26">
              <a:extLst>
                <a:ext uri="{FF2B5EF4-FFF2-40B4-BE49-F238E27FC236}">
                  <a16:creationId xmlns:a16="http://schemas.microsoft.com/office/drawing/2014/main" xmlns="" id="{6474A222-3CF8-3F41-AB6E-29E3FCA4874B}"/>
                </a:ext>
              </a:extLst>
            </p:cNvPr>
            <p:cNvPicPr>
              <a:picLocks noChangeAspect="1"/>
            </p:cNvPicPr>
            <p:nvPr/>
          </p:nvPicPr>
          <p:blipFill>
            <a:blip r:embed="rId37">
              <a:extLst>
                <a:ext uri="{96DAC541-7B7A-43D3-8B79-37D633B846F1}">
                  <asvg:svgBlip xmlns:asvg="http://schemas.microsoft.com/office/drawing/2016/SVG/main" xmlns="" r:embed="rId9"/>
                </a:ext>
              </a:extLst>
            </a:blip>
            <a:stretch>
              <a:fillRect/>
            </a:stretch>
          </p:blipFill>
          <p:spPr>
            <a:xfrm>
              <a:off x="5436884" y="3959380"/>
              <a:ext cx="711200" cy="711200"/>
            </a:xfrm>
            <a:prstGeom prst="rect">
              <a:avLst/>
            </a:prstGeom>
          </p:spPr>
        </p:pic>
      </p:grpSp>
      <p:sp>
        <p:nvSpPr>
          <p:cNvPr id="58" name="Rectangle 32">
            <a:extLst>
              <a:ext uri="{FF2B5EF4-FFF2-40B4-BE49-F238E27FC236}">
                <a16:creationId xmlns:a16="http://schemas.microsoft.com/office/drawing/2014/main" xmlns="" id="{1D4F0FC7-668E-E64B-A231-B1E7896F3CB6}"/>
              </a:ext>
            </a:extLst>
          </p:cNvPr>
          <p:cNvSpPr/>
          <p:nvPr/>
        </p:nvSpPr>
        <p:spPr>
          <a:xfrm>
            <a:off x="6138916" y="1272411"/>
            <a:ext cx="5371691" cy="4802113"/>
          </a:xfrm>
          <a:prstGeom prst="rect">
            <a:avLst/>
          </a:prstGeom>
          <a:noFill/>
          <a:ln w="12700">
            <a:solidFill>
              <a:srgbClr val="13A0E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00A0E7"/>
                </a:solidFill>
              </a:rPr>
              <a:t>Region</a:t>
            </a:r>
          </a:p>
        </p:txBody>
      </p:sp>
      <p:pic>
        <p:nvPicPr>
          <p:cNvPr id="61" name="Graphic 48">
            <a:extLst>
              <a:ext uri="{FF2B5EF4-FFF2-40B4-BE49-F238E27FC236}">
                <a16:creationId xmlns:a16="http://schemas.microsoft.com/office/drawing/2014/main" xmlns="" id="{C479E131-CAE3-B74A-B95D-A24EEB0BA49D}"/>
              </a:ext>
            </a:extLst>
          </p:cNvPr>
          <p:cNvPicPr>
            <a:picLocks noChangeAspect="1"/>
          </p:cNvPicPr>
          <p:nvPr/>
        </p:nvPicPr>
        <p:blipFill>
          <a:blip r:embed="rId38">
            <a:extLst>
              <a:ext uri="{96DAC541-7B7A-43D3-8B79-37D633B846F1}">
                <asvg:svgBlip xmlns:asvg="http://schemas.microsoft.com/office/drawing/2016/SVG/main" xmlns="" r:embed="rId40"/>
              </a:ext>
            </a:extLst>
          </a:blip>
          <a:stretch>
            <a:fillRect/>
          </a:stretch>
        </p:blipFill>
        <p:spPr>
          <a:xfrm>
            <a:off x="6138916" y="1272411"/>
            <a:ext cx="295212" cy="330200"/>
          </a:xfrm>
          <a:prstGeom prst="rect">
            <a:avLst/>
          </a:prstGeom>
        </p:spPr>
      </p:pic>
      <p:grpSp>
        <p:nvGrpSpPr>
          <p:cNvPr id="14" name="図形グループ 13"/>
          <p:cNvGrpSpPr/>
          <p:nvPr/>
        </p:nvGrpSpPr>
        <p:grpSpPr>
          <a:xfrm>
            <a:off x="4167681" y="1213265"/>
            <a:ext cx="1092240" cy="1059451"/>
            <a:chOff x="2703741" y="3868496"/>
            <a:chExt cx="1092240" cy="1059451"/>
          </a:xfrm>
        </p:grpSpPr>
        <p:sp>
          <p:nvSpPr>
            <p:cNvPr id="62" name="TextBox 8">
              <a:extLst>
                <a:ext uri="{FF2B5EF4-FFF2-40B4-BE49-F238E27FC236}">
                  <a16:creationId xmlns:a16="http://schemas.microsoft.com/office/drawing/2014/main" xmlns="" id="{D7ECF936-B8F2-B944-B1E5-0DC7D3F9AAB9}"/>
                </a:ext>
              </a:extLst>
            </p:cNvPr>
            <p:cNvSpPr txBox="1"/>
            <p:nvPr/>
          </p:nvSpPr>
          <p:spPr>
            <a:xfrm>
              <a:off x="2703741" y="4620170"/>
              <a:ext cx="1092240" cy="307777"/>
            </a:xfrm>
            <a:prstGeom prst="rect">
              <a:avLst/>
            </a:prstGeom>
            <a:noFill/>
          </p:spPr>
          <p:txBody>
            <a:bodyPr wrap="square" rtlCol="0">
              <a:spAutoFit/>
            </a:bodyPr>
            <a:lstStyle/>
            <a:p>
              <a:pPr algn="ctr"/>
              <a:r>
                <a:rPr lang="en-US" sz="1400" dirty="0"/>
                <a:t>AWS </a:t>
              </a:r>
              <a:r>
                <a:rPr lang="en-US" sz="1400" dirty="0" smtClean="0"/>
                <a:t>IAM</a:t>
              </a:r>
              <a:endParaRPr lang="en-US" sz="1400" dirty="0"/>
            </a:p>
          </p:txBody>
        </p:sp>
        <p:pic>
          <p:nvPicPr>
            <p:cNvPr id="63" name="Graphic 36">
              <a:extLst>
                <a:ext uri="{FF2B5EF4-FFF2-40B4-BE49-F238E27FC236}">
                  <a16:creationId xmlns:a16="http://schemas.microsoft.com/office/drawing/2014/main" xmlns="" id="{0B16542F-4C0D-DE45-99C9-05EC9CD8FE3D}"/>
                </a:ext>
              </a:extLst>
            </p:cNvPr>
            <p:cNvPicPr>
              <a:picLocks noChangeAspect="1"/>
            </p:cNvPicPr>
            <p:nvPr/>
          </p:nvPicPr>
          <p:blipFill>
            <a:blip r:embed="rId41">
              <a:extLst>
                <a:ext uri="{96DAC541-7B7A-43D3-8B79-37D633B846F1}">
                  <asvg:svgBlip xmlns:asvg="http://schemas.microsoft.com/office/drawing/2016/SVG/main" xmlns="" r:embed="rId13"/>
                </a:ext>
              </a:extLst>
            </a:blip>
            <a:stretch>
              <a:fillRect/>
            </a:stretch>
          </p:blipFill>
          <p:spPr>
            <a:xfrm>
              <a:off x="2868201" y="3868496"/>
              <a:ext cx="711200" cy="711200"/>
            </a:xfrm>
            <a:prstGeom prst="rect">
              <a:avLst/>
            </a:prstGeom>
          </p:spPr>
        </p:pic>
      </p:grpSp>
      <p:cxnSp>
        <p:nvCxnSpPr>
          <p:cNvPr id="49" name="直線矢印コネクタ 48"/>
          <p:cNvCxnSpPr>
            <a:stCxn id="57" idx="3"/>
            <a:endCxn id="47" idx="1"/>
          </p:cNvCxnSpPr>
          <p:nvPr/>
        </p:nvCxnSpPr>
        <p:spPr>
          <a:xfrm flipV="1">
            <a:off x="3854868" y="3803299"/>
            <a:ext cx="361579" cy="60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stCxn id="47" idx="3"/>
            <a:endCxn id="44" idx="1"/>
          </p:cNvCxnSpPr>
          <p:nvPr/>
        </p:nvCxnSpPr>
        <p:spPr>
          <a:xfrm>
            <a:off x="4927647" y="3803299"/>
            <a:ext cx="263491" cy="0"/>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59" name="直線矢印コネクタ 58"/>
          <p:cNvCxnSpPr>
            <a:stCxn id="89" idx="3"/>
            <a:endCxn id="50" idx="1"/>
          </p:cNvCxnSpPr>
          <p:nvPr/>
        </p:nvCxnSpPr>
        <p:spPr>
          <a:xfrm flipV="1">
            <a:off x="3867712" y="2347425"/>
            <a:ext cx="3405877" cy="10095"/>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0" name="直線矢印コネクタ 59"/>
          <p:cNvCxnSpPr>
            <a:stCxn id="50" idx="3"/>
            <a:endCxn id="55" idx="1"/>
          </p:cNvCxnSpPr>
          <p:nvPr/>
        </p:nvCxnSpPr>
        <p:spPr>
          <a:xfrm flipV="1">
            <a:off x="7984789" y="2342808"/>
            <a:ext cx="780739" cy="461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4" name="直線矢印コネクタ 63"/>
          <p:cNvCxnSpPr>
            <a:stCxn id="55" idx="3"/>
            <a:endCxn id="52" idx="1"/>
          </p:cNvCxnSpPr>
          <p:nvPr/>
        </p:nvCxnSpPr>
        <p:spPr>
          <a:xfrm>
            <a:off x="9476728" y="2342808"/>
            <a:ext cx="866154" cy="478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5" name="直線コネクタ 64"/>
          <p:cNvCxnSpPr>
            <a:stCxn id="37" idx="1"/>
            <a:endCxn id="89" idx="1"/>
          </p:cNvCxnSpPr>
          <p:nvPr/>
        </p:nvCxnSpPr>
        <p:spPr>
          <a:xfrm flipV="1">
            <a:off x="1311816" y="2357520"/>
            <a:ext cx="1844696" cy="1454798"/>
          </a:xfrm>
          <a:prstGeom prst="line">
            <a:avLst/>
          </a:prstGeom>
          <a:ln>
            <a:solidFill>
              <a:srgbClr val="13A0E7"/>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69" name="直線矢印コネクタ 68"/>
          <p:cNvCxnSpPr/>
          <p:nvPr/>
        </p:nvCxnSpPr>
        <p:spPr>
          <a:xfrm>
            <a:off x="10035193" y="2527607"/>
            <a:ext cx="308250" cy="0"/>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72" name="直線コネクタ 71"/>
          <p:cNvCxnSpPr/>
          <p:nvPr/>
        </p:nvCxnSpPr>
        <p:spPr>
          <a:xfrm flipV="1">
            <a:off x="9828650" y="2527077"/>
            <a:ext cx="193369" cy="2335934"/>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sp>
        <p:nvSpPr>
          <p:cNvPr id="80" name="テキスト ボックス 79"/>
          <p:cNvSpPr txBox="1"/>
          <p:nvPr/>
        </p:nvSpPr>
        <p:spPr>
          <a:xfrm>
            <a:off x="7130091" y="1325351"/>
            <a:ext cx="1900656" cy="276999"/>
          </a:xfrm>
          <a:prstGeom prst="rect">
            <a:avLst/>
          </a:prstGeom>
          <a:noFill/>
        </p:spPr>
        <p:txBody>
          <a:bodyPr wrap="none" rtlCol="0">
            <a:spAutoFit/>
          </a:bodyPr>
          <a:lstStyle/>
          <a:p>
            <a:r>
              <a:rPr kumimoji="1" lang="en-US" altLang="ja-JP" sz="1200" dirty="0" smtClean="0"/>
              <a:t>ap-notheast-01 (Tokyo)</a:t>
            </a:r>
            <a:endParaRPr kumimoji="1" lang="ja-JP" altLang="en-US" sz="1200" dirty="0"/>
          </a:p>
        </p:txBody>
      </p:sp>
      <p:sp>
        <p:nvSpPr>
          <p:cNvPr id="81" name="スライド番号プレースホルダー 3"/>
          <p:cNvSpPr>
            <a:spLocks noGrp="1"/>
          </p:cNvSpPr>
          <p:nvPr>
            <p:ph type="sldNum" sz="quarter" idx="12"/>
          </p:nvPr>
        </p:nvSpPr>
        <p:spPr>
          <a:xfrm>
            <a:off x="11248411" y="6525338"/>
            <a:ext cx="779767" cy="263389"/>
          </a:xfrm>
        </p:spPr>
        <p:txBody>
          <a:bodyPr/>
          <a:lstStyle/>
          <a:p>
            <a:fld id="{FC7FC04C-4975-46EC-A609-F7DE0D5B1B51}" type="slidenum">
              <a:rPr kumimoji="1" lang="ja-JP" altLang="en-US" smtClean="0"/>
              <a:pPr/>
              <a:t>5</a:t>
            </a:fld>
            <a:endParaRPr kumimoji="1" lang="ja-JP" altLang="en-US" dirty="0"/>
          </a:p>
        </p:txBody>
      </p:sp>
      <p:sp>
        <p:nvSpPr>
          <p:cNvPr id="83" name="テキスト ボックス 82"/>
          <p:cNvSpPr txBox="1"/>
          <p:nvPr/>
        </p:nvSpPr>
        <p:spPr>
          <a:xfrm>
            <a:off x="441714" y="4583505"/>
            <a:ext cx="1261884" cy="276999"/>
          </a:xfrm>
          <a:prstGeom prst="rect">
            <a:avLst/>
          </a:prstGeom>
          <a:noFill/>
        </p:spPr>
        <p:txBody>
          <a:bodyPr wrap="none" rtlCol="0">
            <a:spAutoFit/>
          </a:bodyPr>
          <a:lstStyle/>
          <a:p>
            <a:r>
              <a:rPr kumimoji="1" lang="ja-JP" altLang="en-US" sz="1200" dirty="0" smtClean="0"/>
              <a:t>学校・運用会社</a:t>
            </a:r>
            <a:endParaRPr kumimoji="1" lang="en-US" altLang="ja-JP" sz="1200" dirty="0" smtClean="0"/>
          </a:p>
        </p:txBody>
      </p:sp>
      <p:grpSp>
        <p:nvGrpSpPr>
          <p:cNvPr id="87" name="図形グループ 86"/>
          <p:cNvGrpSpPr/>
          <p:nvPr/>
        </p:nvGrpSpPr>
        <p:grpSpPr>
          <a:xfrm>
            <a:off x="10044071" y="4599829"/>
            <a:ext cx="1294780" cy="1271548"/>
            <a:chOff x="2376968" y="1257143"/>
            <a:chExt cx="1294780" cy="1271548"/>
          </a:xfrm>
        </p:grpSpPr>
        <p:sp>
          <p:nvSpPr>
            <p:cNvPr id="85" name="TextBox 5">
              <a:extLst>
                <a:ext uri="{FF2B5EF4-FFF2-40B4-BE49-F238E27FC236}">
                  <a16:creationId xmlns:a16="http://schemas.microsoft.com/office/drawing/2014/main" xmlns="" id="{48B11175-8F26-E049-8FCE-A7F653ADEDC5}"/>
                </a:ext>
              </a:extLst>
            </p:cNvPr>
            <p:cNvSpPr txBox="1"/>
            <p:nvPr/>
          </p:nvSpPr>
          <p:spPr>
            <a:xfrm>
              <a:off x="2376968" y="2005471"/>
              <a:ext cx="129478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CloudWatch</a:t>
              </a:r>
              <a:endParaRPr lang="en-US" sz="1400" dirty="0"/>
            </a:p>
          </p:txBody>
        </p:sp>
        <p:pic>
          <p:nvPicPr>
            <p:cNvPr id="86" name="Graphic 33">
              <a:extLst>
                <a:ext uri="{FF2B5EF4-FFF2-40B4-BE49-F238E27FC236}">
                  <a16:creationId xmlns:a16="http://schemas.microsoft.com/office/drawing/2014/main" xmlns="" id="{E8A76DD7-2470-9240-BE0E-8F1412C59C96}"/>
                </a:ext>
              </a:extLst>
            </p:cNvPr>
            <p:cNvPicPr>
              <a:picLocks noChangeAspect="1"/>
            </p:cNvPicPr>
            <p:nvPr/>
          </p:nvPicPr>
          <p:blipFill>
            <a:blip r:embed="rId42">
              <a:extLst>
                <a:ext uri="{96DAC541-7B7A-43D3-8B79-37D633B846F1}">
                  <asvg:svgBlip xmlns:asvg="http://schemas.microsoft.com/office/drawing/2016/SVG/main" xmlns="" r:embed="rId45"/>
                </a:ext>
              </a:extLst>
            </a:blip>
            <a:stretch>
              <a:fillRect/>
            </a:stretch>
          </p:blipFill>
          <p:spPr>
            <a:xfrm>
              <a:off x="2668758" y="1257143"/>
              <a:ext cx="711200" cy="711200"/>
            </a:xfrm>
            <a:prstGeom prst="rect">
              <a:avLst/>
            </a:prstGeom>
          </p:spPr>
        </p:pic>
      </p:grpSp>
      <p:sp>
        <p:nvSpPr>
          <p:cNvPr id="103" name="Rectangle 25">
            <a:extLst>
              <a:ext uri="{FF2B5EF4-FFF2-40B4-BE49-F238E27FC236}">
                <a16:creationId xmlns:a16="http://schemas.microsoft.com/office/drawing/2014/main" xmlns="" id="{92A0ABFB-D447-D349-9C47-3EE861DD0794}"/>
              </a:ext>
            </a:extLst>
          </p:cNvPr>
          <p:cNvSpPr/>
          <p:nvPr/>
        </p:nvSpPr>
        <p:spPr>
          <a:xfrm>
            <a:off x="6405641" y="4471167"/>
            <a:ext cx="3662169" cy="143768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04" name="Graphic 66">
            <a:extLst>
              <a:ext uri="{FF2B5EF4-FFF2-40B4-BE49-F238E27FC236}">
                <a16:creationId xmlns:a16="http://schemas.microsoft.com/office/drawing/2014/main" xmlns="" id="{811370A0-DDEF-2649-86F1-55809DBD16DB}"/>
              </a:ext>
            </a:extLst>
          </p:cNvPr>
          <p:cNvPicPr>
            <a:picLocks noChangeAspect="1"/>
          </p:cNvPicPr>
          <p:nvPr/>
        </p:nvPicPr>
        <p:blipFill>
          <a:blip r:embed="rId46">
            <a:extLst>
              <a:ext uri="{96DAC541-7B7A-43D3-8B79-37D633B846F1}">
                <asvg:svgBlip xmlns:asvg="http://schemas.microsoft.com/office/drawing/2016/SVG/main" xmlns="" r:embed="rId23"/>
              </a:ext>
            </a:extLst>
          </a:blip>
          <a:stretch>
            <a:fillRect/>
          </a:stretch>
        </p:blipFill>
        <p:spPr>
          <a:xfrm>
            <a:off x="6405641" y="4471167"/>
            <a:ext cx="330200" cy="330200"/>
          </a:xfrm>
          <a:prstGeom prst="rect">
            <a:avLst/>
          </a:prstGeom>
        </p:spPr>
      </p:pic>
      <p:sp>
        <p:nvSpPr>
          <p:cNvPr id="105" name="テキスト ボックス 104"/>
          <p:cNvSpPr txBox="1"/>
          <p:nvPr/>
        </p:nvSpPr>
        <p:spPr>
          <a:xfrm>
            <a:off x="469320" y="2718675"/>
            <a:ext cx="1973392" cy="276999"/>
          </a:xfrm>
          <a:prstGeom prst="rect">
            <a:avLst/>
          </a:prstGeom>
          <a:noFill/>
        </p:spPr>
        <p:txBody>
          <a:bodyPr wrap="none" rtlCol="0">
            <a:spAutoFit/>
          </a:bodyPr>
          <a:lstStyle/>
          <a:p>
            <a:r>
              <a:rPr kumimoji="1" lang="ja-JP" altLang="en-US" sz="1200" dirty="0" smtClean="0">
                <a:solidFill>
                  <a:schemeClr val="tx1">
                    <a:lumMod val="50000"/>
                    <a:lumOff val="50000"/>
                  </a:schemeClr>
                </a:solidFill>
              </a:rPr>
              <a:t>スマートフォン</a:t>
            </a:r>
            <a:r>
              <a:rPr kumimoji="1" lang="en-US" altLang="ja-JP" sz="1200" dirty="0" smtClean="0">
                <a:solidFill>
                  <a:schemeClr val="tx1">
                    <a:lumMod val="50000"/>
                    <a:lumOff val="50000"/>
                  </a:schemeClr>
                </a:solidFill>
              </a:rPr>
              <a:t> AR</a:t>
            </a:r>
            <a:r>
              <a:rPr kumimoji="1" lang="ja-JP" altLang="en-US" sz="1200" dirty="0" smtClean="0">
                <a:solidFill>
                  <a:schemeClr val="tx1">
                    <a:lumMod val="50000"/>
                    <a:lumOff val="50000"/>
                  </a:schemeClr>
                </a:solidFill>
              </a:rPr>
              <a:t>アプリ</a:t>
            </a:r>
            <a:endParaRPr kumimoji="1" lang="ja-JP" altLang="en-US" sz="1200" dirty="0">
              <a:solidFill>
                <a:schemeClr val="tx1">
                  <a:lumMod val="50000"/>
                  <a:lumOff val="50000"/>
                </a:schemeClr>
              </a:solidFill>
            </a:endParaRPr>
          </a:p>
        </p:txBody>
      </p:sp>
      <p:sp>
        <p:nvSpPr>
          <p:cNvPr id="109" name="テキスト ボックス 108"/>
          <p:cNvSpPr txBox="1"/>
          <p:nvPr/>
        </p:nvSpPr>
        <p:spPr>
          <a:xfrm>
            <a:off x="469320" y="2415031"/>
            <a:ext cx="1723549" cy="276999"/>
          </a:xfrm>
          <a:prstGeom prst="rect">
            <a:avLst/>
          </a:prstGeom>
          <a:noFill/>
        </p:spPr>
        <p:txBody>
          <a:bodyPr wrap="none" rtlCol="0">
            <a:spAutoFit/>
          </a:bodyPr>
          <a:lstStyle/>
          <a:p>
            <a:r>
              <a:rPr kumimoji="1" lang="ja-JP" altLang="en-US" sz="1200" dirty="0" smtClean="0"/>
              <a:t>学校の生徒・父兄など</a:t>
            </a:r>
            <a:endParaRPr kumimoji="1" lang="en-US" altLang="ja-JP" sz="1200" dirty="0" smtClean="0"/>
          </a:p>
        </p:txBody>
      </p:sp>
      <p:sp>
        <p:nvSpPr>
          <p:cNvPr id="113" name="テキスト ボックス 112"/>
          <p:cNvSpPr txBox="1"/>
          <p:nvPr/>
        </p:nvSpPr>
        <p:spPr>
          <a:xfrm>
            <a:off x="469322" y="1929633"/>
            <a:ext cx="954107" cy="276999"/>
          </a:xfrm>
          <a:prstGeom prst="rect">
            <a:avLst/>
          </a:prstGeom>
          <a:noFill/>
        </p:spPr>
        <p:txBody>
          <a:bodyPr wrap="none" rtlCol="0">
            <a:spAutoFit/>
          </a:bodyPr>
          <a:lstStyle/>
          <a:p>
            <a:r>
              <a:rPr kumimoji="1" lang="ja-JP" altLang="en-US" sz="1200" dirty="0" smtClean="0"/>
              <a:t>学校関係者</a:t>
            </a:r>
            <a:endParaRPr kumimoji="1" lang="ja-JP" altLang="en-US" sz="1200" dirty="0"/>
          </a:p>
        </p:txBody>
      </p:sp>
      <p:cxnSp>
        <p:nvCxnSpPr>
          <p:cNvPr id="78" name="直線矢印コネクタ 77"/>
          <p:cNvCxnSpPr>
            <a:stCxn id="37" idx="1"/>
            <a:endCxn id="57" idx="1"/>
          </p:cNvCxnSpPr>
          <p:nvPr/>
        </p:nvCxnSpPr>
        <p:spPr>
          <a:xfrm flipV="1">
            <a:off x="1311816" y="3803906"/>
            <a:ext cx="1831852" cy="8412"/>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grpSp>
        <p:nvGrpSpPr>
          <p:cNvPr id="84" name="図形グループ 83"/>
          <p:cNvGrpSpPr/>
          <p:nvPr/>
        </p:nvGrpSpPr>
        <p:grpSpPr>
          <a:xfrm>
            <a:off x="2982562" y="2001920"/>
            <a:ext cx="1059100" cy="1075082"/>
            <a:chOff x="5262934" y="3959380"/>
            <a:chExt cx="1059100" cy="1075082"/>
          </a:xfrm>
        </p:grpSpPr>
        <p:sp>
          <p:nvSpPr>
            <p:cNvPr id="88" name="TextBox 8">
              <a:extLst>
                <a:ext uri="{FF2B5EF4-FFF2-40B4-BE49-F238E27FC236}">
                  <a16:creationId xmlns:a16="http://schemas.microsoft.com/office/drawing/2014/main" xmlns="" id="{D7ECF936-B8F2-B944-B1E5-0DC7D3F9AAB9}"/>
                </a:ext>
              </a:extLst>
            </p:cNvPr>
            <p:cNvSpPr txBox="1"/>
            <p:nvPr/>
          </p:nvSpPr>
          <p:spPr>
            <a:xfrm>
              <a:off x="5262934" y="4726685"/>
              <a:ext cx="1059100" cy="307777"/>
            </a:xfrm>
            <a:prstGeom prst="rect">
              <a:avLst/>
            </a:prstGeom>
            <a:noFill/>
          </p:spPr>
          <p:txBody>
            <a:bodyPr wrap="square" rtlCol="0">
              <a:spAutoFit/>
            </a:bodyPr>
            <a:lstStyle/>
            <a:p>
              <a:pPr algn="ctr"/>
              <a:r>
                <a:rPr lang="en-US" sz="1400" dirty="0"/>
                <a:t>AWS WAF</a:t>
              </a:r>
            </a:p>
          </p:txBody>
        </p:sp>
        <p:pic>
          <p:nvPicPr>
            <p:cNvPr id="89" name="Graphic 26">
              <a:extLst>
                <a:ext uri="{FF2B5EF4-FFF2-40B4-BE49-F238E27FC236}">
                  <a16:creationId xmlns:a16="http://schemas.microsoft.com/office/drawing/2014/main" xmlns="" id="{6474A222-3CF8-3F41-AB6E-29E3FCA4874B}"/>
                </a:ext>
              </a:extLst>
            </p:cNvPr>
            <p:cNvPicPr>
              <a:picLocks noChangeAspect="1"/>
            </p:cNvPicPr>
            <p:nvPr/>
          </p:nvPicPr>
          <p:blipFill>
            <a:blip r:embed="rId37">
              <a:extLst>
                <a:ext uri="{96DAC541-7B7A-43D3-8B79-37D633B846F1}">
                  <asvg:svgBlip xmlns:asvg="http://schemas.microsoft.com/office/drawing/2016/SVG/main" xmlns="" r:embed="rId9"/>
                </a:ext>
              </a:extLst>
            </a:blip>
            <a:stretch>
              <a:fillRect/>
            </a:stretch>
          </p:blipFill>
          <p:spPr>
            <a:xfrm>
              <a:off x="5436884" y="3959380"/>
              <a:ext cx="711200" cy="711200"/>
            </a:xfrm>
            <a:prstGeom prst="rect">
              <a:avLst/>
            </a:prstGeom>
          </p:spPr>
        </p:pic>
      </p:grpSp>
      <p:cxnSp>
        <p:nvCxnSpPr>
          <p:cNvPr id="94" name="直線矢印コネクタ 93"/>
          <p:cNvCxnSpPr>
            <a:stCxn id="36" idx="3"/>
          </p:cNvCxnSpPr>
          <p:nvPr/>
        </p:nvCxnSpPr>
        <p:spPr>
          <a:xfrm flipV="1">
            <a:off x="2060491" y="5082437"/>
            <a:ext cx="5246468" cy="3602"/>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sp>
        <p:nvSpPr>
          <p:cNvPr id="79" name="テキスト ボックス 78"/>
          <p:cNvSpPr txBox="1"/>
          <p:nvPr/>
        </p:nvSpPr>
        <p:spPr>
          <a:xfrm>
            <a:off x="462966" y="4861467"/>
            <a:ext cx="400846" cy="276999"/>
          </a:xfrm>
          <a:prstGeom prst="rect">
            <a:avLst/>
          </a:prstGeom>
          <a:noFill/>
        </p:spPr>
        <p:txBody>
          <a:bodyPr wrap="none" rtlCol="0">
            <a:spAutoFit/>
          </a:bodyPr>
          <a:lstStyle/>
          <a:p>
            <a:r>
              <a:rPr kumimoji="1" lang="en-US" altLang="ja-JP" sz="1200" dirty="0" smtClean="0">
                <a:solidFill>
                  <a:schemeClr val="tx1">
                    <a:lumMod val="50000"/>
                    <a:lumOff val="50000"/>
                  </a:schemeClr>
                </a:solidFill>
              </a:rPr>
              <a:t>PC</a:t>
            </a:r>
            <a:endParaRPr kumimoji="1" lang="ja-JP" altLang="en-US" sz="1200" dirty="0">
              <a:solidFill>
                <a:schemeClr val="tx1">
                  <a:lumMod val="50000"/>
                  <a:lumOff val="50000"/>
                </a:schemeClr>
              </a:solidFill>
            </a:endParaRPr>
          </a:p>
        </p:txBody>
      </p:sp>
      <p:sp>
        <p:nvSpPr>
          <p:cNvPr id="16" name="テキスト ボックス 15"/>
          <p:cNvSpPr txBox="1"/>
          <p:nvPr/>
        </p:nvSpPr>
        <p:spPr>
          <a:xfrm>
            <a:off x="5141993" y="1232760"/>
            <a:ext cx="774571" cy="646331"/>
          </a:xfrm>
          <a:prstGeom prst="rect">
            <a:avLst/>
          </a:prstGeom>
          <a:noFill/>
        </p:spPr>
        <p:txBody>
          <a:bodyPr wrap="none" rtlCol="0">
            <a:spAutoFit/>
          </a:bodyPr>
          <a:lstStyle/>
          <a:p>
            <a:r>
              <a:rPr kumimoji="1" lang="ja-JP" altLang="en-US" sz="1200" dirty="0" smtClean="0"/>
              <a:t>・</a:t>
            </a:r>
            <a:r>
              <a:rPr kumimoji="1" lang="en-US" altLang="ja-JP" sz="1200" dirty="0" smtClean="0"/>
              <a:t>User</a:t>
            </a:r>
          </a:p>
          <a:p>
            <a:r>
              <a:rPr kumimoji="1" lang="ja-JP" altLang="en-US" sz="1200" dirty="0" smtClean="0"/>
              <a:t>・</a:t>
            </a:r>
            <a:r>
              <a:rPr kumimoji="1" lang="en-US" altLang="ja-JP" sz="1200" dirty="0" smtClean="0"/>
              <a:t>Role</a:t>
            </a:r>
          </a:p>
          <a:p>
            <a:r>
              <a:rPr kumimoji="1" lang="ja-JP" altLang="en-US" sz="1200" dirty="0" smtClean="0"/>
              <a:t>・</a:t>
            </a:r>
            <a:r>
              <a:rPr kumimoji="1" lang="en-US" altLang="ja-JP" sz="1200" dirty="0" smtClean="0"/>
              <a:t>Policy</a:t>
            </a:r>
            <a:endParaRPr kumimoji="1" lang="ja-JP" altLang="en-US" sz="1200" dirty="0"/>
          </a:p>
        </p:txBody>
      </p:sp>
      <p:grpSp>
        <p:nvGrpSpPr>
          <p:cNvPr id="5" name="図形グループ 4"/>
          <p:cNvGrpSpPr/>
          <p:nvPr/>
        </p:nvGrpSpPr>
        <p:grpSpPr>
          <a:xfrm>
            <a:off x="8418426" y="1987208"/>
            <a:ext cx="1405404" cy="1015513"/>
            <a:chOff x="6186558" y="1444175"/>
            <a:chExt cx="1405404" cy="1015513"/>
          </a:xfrm>
        </p:grpSpPr>
        <p:sp>
          <p:nvSpPr>
            <p:cNvPr id="54" name="TextBox 34">
              <a:extLst>
                <a:ext uri="{FF2B5EF4-FFF2-40B4-BE49-F238E27FC236}">
                  <a16:creationId xmlns:a16="http://schemas.microsoft.com/office/drawing/2014/main" xmlns="" id="{15E56E6E-0E7C-E14A-90F3-EFD2E907FD70}"/>
                </a:ext>
              </a:extLst>
            </p:cNvPr>
            <p:cNvSpPr txBox="1"/>
            <p:nvPr/>
          </p:nvSpPr>
          <p:spPr>
            <a:xfrm>
              <a:off x="6186558" y="2151911"/>
              <a:ext cx="1405404" cy="307777"/>
            </a:xfrm>
            <a:prstGeom prst="rect">
              <a:avLst/>
            </a:prstGeom>
            <a:noFill/>
          </p:spPr>
          <p:txBody>
            <a:bodyPr wrap="square" rtlCol="0">
              <a:spAutoFit/>
            </a:bodyPr>
            <a:lstStyle/>
            <a:p>
              <a:pPr algn="ctr"/>
              <a:r>
                <a:rPr lang="en-US" sz="1400" dirty="0" smtClean="0"/>
                <a:t>AWS Lambda</a:t>
              </a:r>
              <a:endParaRPr lang="en-US" sz="1400" dirty="0"/>
            </a:p>
          </p:txBody>
        </p:sp>
        <p:pic>
          <p:nvPicPr>
            <p:cNvPr id="55" name="Graphic 44">
              <a:extLst>
                <a:ext uri="{FF2B5EF4-FFF2-40B4-BE49-F238E27FC236}">
                  <a16:creationId xmlns:a16="http://schemas.microsoft.com/office/drawing/2014/main" xmlns="" id="{E2DAEC15-20F6-3647-8A23-EC2BA0B080D7}"/>
                </a:ext>
              </a:extLst>
            </p:cNvPr>
            <p:cNvPicPr>
              <a:picLocks noChangeAspect="1"/>
            </p:cNvPicPr>
            <p:nvPr/>
          </p:nvPicPr>
          <p:blipFill>
            <a:blip r:embed="rId47">
              <a:extLst>
                <a:ext uri="{96DAC541-7B7A-43D3-8B79-37D633B846F1}">
                  <asvg:svgBlip xmlns:asvg="http://schemas.microsoft.com/office/drawing/2016/SVG/main" xmlns="" r:embed="rId11"/>
                </a:ext>
              </a:extLst>
            </a:blip>
            <a:stretch>
              <a:fillRect/>
            </a:stretch>
          </p:blipFill>
          <p:spPr>
            <a:xfrm>
              <a:off x="6533660" y="1444175"/>
              <a:ext cx="711200" cy="711200"/>
            </a:xfrm>
            <a:prstGeom prst="rect">
              <a:avLst/>
            </a:prstGeom>
          </p:spPr>
        </p:pic>
      </p:grpSp>
      <p:sp>
        <p:nvSpPr>
          <p:cNvPr id="99" name="角丸四角形吹き出し 98"/>
          <p:cNvSpPr/>
          <p:nvPr/>
        </p:nvSpPr>
        <p:spPr>
          <a:xfrm>
            <a:off x="8201593" y="5082670"/>
            <a:ext cx="888621" cy="632678"/>
          </a:xfrm>
          <a:prstGeom prst="wedgeRoundRectCallout">
            <a:avLst>
              <a:gd name="adj1" fmla="val -69095"/>
              <a:gd name="adj2" fmla="val -24921"/>
              <a:gd name="adj3" fmla="val 16667"/>
            </a:avLst>
          </a:prstGeom>
          <a:solidFill>
            <a:srgbClr val="FFFFFF"/>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8151795" y="5095123"/>
            <a:ext cx="955911" cy="646331"/>
          </a:xfrm>
          <a:prstGeom prst="rect">
            <a:avLst/>
          </a:prstGeom>
          <a:noFill/>
        </p:spPr>
        <p:txBody>
          <a:bodyPr wrap="none" rtlCol="0">
            <a:spAutoFit/>
          </a:bodyPr>
          <a:lstStyle/>
          <a:p>
            <a:r>
              <a:rPr kumimoji="1" lang="ja-JP" altLang="en-US" sz="1200" dirty="0" smtClean="0"/>
              <a:t>・</a:t>
            </a:r>
            <a:r>
              <a:rPr kumimoji="1" lang="en-US" altLang="ja-JP" sz="1200" dirty="0" smtClean="0"/>
              <a:t>Apache</a:t>
            </a:r>
          </a:p>
          <a:p>
            <a:r>
              <a:rPr kumimoji="1" lang="ja-JP" altLang="en-US" sz="1200" dirty="0" smtClean="0"/>
              <a:t>・</a:t>
            </a:r>
            <a:r>
              <a:rPr kumimoji="1" lang="en-US" altLang="ja-JP" sz="1200" dirty="0" smtClean="0"/>
              <a:t>PHP</a:t>
            </a:r>
          </a:p>
          <a:p>
            <a:r>
              <a:rPr kumimoji="1" lang="ja-JP" altLang="en-US" sz="1200" dirty="0" smtClean="0"/>
              <a:t>・</a:t>
            </a:r>
            <a:r>
              <a:rPr kumimoji="1" lang="en-US" altLang="ja-JP" sz="1200" dirty="0" smtClean="0"/>
              <a:t>Laravel</a:t>
            </a:r>
            <a:endParaRPr kumimoji="1" lang="ja-JP" altLang="en-US" sz="1200" dirty="0"/>
          </a:p>
        </p:txBody>
      </p:sp>
      <p:grpSp>
        <p:nvGrpSpPr>
          <p:cNvPr id="18" name="図形グループ 17"/>
          <p:cNvGrpSpPr/>
          <p:nvPr/>
        </p:nvGrpSpPr>
        <p:grpSpPr>
          <a:xfrm>
            <a:off x="7200905" y="3256947"/>
            <a:ext cx="1053812" cy="1252371"/>
            <a:chOff x="3675104" y="5078509"/>
            <a:chExt cx="1053812" cy="1252371"/>
          </a:xfrm>
        </p:grpSpPr>
        <p:sp>
          <p:nvSpPr>
            <p:cNvPr id="101" name="TextBox 10">
              <a:extLst>
                <a:ext uri="{FF2B5EF4-FFF2-40B4-BE49-F238E27FC236}">
                  <a16:creationId xmlns="" xmlns:a16="http://schemas.microsoft.com/office/drawing/2014/main" id="{99E9A16C-C445-9643-9734-20DB6E5D3E42}"/>
                </a:ext>
              </a:extLst>
            </p:cNvPr>
            <p:cNvSpPr txBox="1"/>
            <p:nvPr/>
          </p:nvSpPr>
          <p:spPr>
            <a:xfrm>
              <a:off x="3675104" y="5807660"/>
              <a:ext cx="1053812" cy="523220"/>
            </a:xfrm>
            <a:prstGeom prst="rect">
              <a:avLst/>
            </a:prstGeom>
            <a:noFill/>
          </p:spPr>
          <p:txBody>
            <a:bodyPr wrap="square" rtlCol="0">
              <a:spAutoFit/>
            </a:bodyPr>
            <a:lstStyle/>
            <a:p>
              <a:pPr algn="ctr"/>
              <a:r>
                <a:rPr lang="en-US" sz="1400" dirty="0" smtClean="0"/>
                <a:t>Amazon</a:t>
              </a:r>
              <a:br>
                <a:rPr lang="en-US" sz="1400" dirty="0" smtClean="0"/>
              </a:br>
              <a:r>
                <a:rPr lang="en-US" sz="1400" dirty="0" smtClean="0"/>
                <a:t>Cognito</a:t>
              </a:r>
              <a:endParaRPr lang="en-US" sz="1400" dirty="0"/>
            </a:p>
          </p:txBody>
        </p:sp>
        <p:pic>
          <p:nvPicPr>
            <p:cNvPr id="107" name="Graphic 23">
              <a:extLst>
                <a:ext uri="{FF2B5EF4-FFF2-40B4-BE49-F238E27FC236}">
                  <a16:creationId xmlns="" xmlns:a16="http://schemas.microsoft.com/office/drawing/2014/main" id="{E9A0F7B5-2F3A-6242-BCA5-7273277F9F0C}"/>
                </a:ext>
              </a:extLst>
            </p:cNvPr>
            <p:cNvPicPr>
              <a:picLocks noChangeAspect="1"/>
            </p:cNvPicPr>
            <p:nvPr/>
          </p:nvPicPr>
          <p:blipFill>
            <a:blip r:embed="rId48">
              <a:extLst>
                <a:ext uri="{96DAC541-7B7A-43D3-8B79-37D633B846F1}">
                  <asvg:svgBlip xmlns="" xmlns:asvg="http://schemas.microsoft.com/office/drawing/2016/SVG/main" r:embed="rId50"/>
                </a:ext>
              </a:extLst>
            </a:blip>
            <a:stretch>
              <a:fillRect/>
            </a:stretch>
          </p:blipFill>
          <p:spPr>
            <a:xfrm>
              <a:off x="3846410" y="5078509"/>
              <a:ext cx="711200" cy="711200"/>
            </a:xfrm>
            <a:prstGeom prst="rect">
              <a:avLst/>
            </a:prstGeom>
          </p:spPr>
        </p:pic>
      </p:grpSp>
      <p:grpSp>
        <p:nvGrpSpPr>
          <p:cNvPr id="19" name="図形グループ 18"/>
          <p:cNvGrpSpPr/>
          <p:nvPr/>
        </p:nvGrpSpPr>
        <p:grpSpPr>
          <a:xfrm>
            <a:off x="3031167" y="5145917"/>
            <a:ext cx="2301904" cy="1016543"/>
            <a:chOff x="2613419" y="5145917"/>
            <a:chExt cx="2301904" cy="1016543"/>
          </a:xfrm>
        </p:grpSpPr>
        <p:sp>
          <p:nvSpPr>
            <p:cNvPr id="114" name="TextBox 14">
              <a:extLst>
                <a:ext uri="{FF2B5EF4-FFF2-40B4-BE49-F238E27FC236}">
                  <a16:creationId xmlns="" xmlns:a16="http://schemas.microsoft.com/office/drawing/2014/main" id="{70F1D858-0A61-B249-BFE8-EC03E7D2639D}"/>
                </a:ext>
              </a:extLst>
            </p:cNvPr>
            <p:cNvSpPr txBox="1"/>
            <p:nvPr/>
          </p:nvSpPr>
          <p:spPr>
            <a:xfrm>
              <a:off x="2613419" y="5854683"/>
              <a:ext cx="2301904" cy="307777"/>
            </a:xfrm>
            <a:prstGeom prst="rect">
              <a:avLst/>
            </a:prstGeom>
            <a:noFill/>
          </p:spPr>
          <p:txBody>
            <a:bodyPr wrap="square" rtlCol="0">
              <a:spAutoFit/>
            </a:bodyPr>
            <a:lstStyle/>
            <a:p>
              <a:pPr algn="ctr"/>
              <a:r>
                <a:rPr lang="en-US" sz="1400" dirty="0"/>
                <a:t>Amazon Route 53</a:t>
              </a:r>
            </a:p>
          </p:txBody>
        </p:sp>
        <p:pic>
          <p:nvPicPr>
            <p:cNvPr id="115" name="Graphic 41">
              <a:extLst>
                <a:ext uri="{FF2B5EF4-FFF2-40B4-BE49-F238E27FC236}">
                  <a16:creationId xmlns="" xmlns:a16="http://schemas.microsoft.com/office/drawing/2014/main" id="{5B1FEEC0-A82C-C940-A6B4-4A85ED521E63}"/>
                </a:ext>
              </a:extLst>
            </p:cNvPr>
            <p:cNvPicPr>
              <a:picLocks noChangeAspect="1"/>
            </p:cNvPicPr>
            <p:nvPr/>
          </p:nvPicPr>
          <p:blipFill>
            <a:blip r:embed="rId51">
              <a:extLst>
                <a:ext uri="{96DAC541-7B7A-43D3-8B79-37D633B846F1}">
                  <asvg:svgBlip xmlns="" xmlns:asvg="http://schemas.microsoft.com/office/drawing/2016/SVG/main" r:embed="rId24"/>
                </a:ext>
              </a:extLst>
            </a:blip>
            <a:stretch>
              <a:fillRect/>
            </a:stretch>
          </p:blipFill>
          <p:spPr>
            <a:xfrm>
              <a:off x="3408771" y="5145917"/>
              <a:ext cx="711200" cy="711200"/>
            </a:xfrm>
            <a:prstGeom prst="rect">
              <a:avLst/>
            </a:prstGeom>
          </p:spPr>
        </p:pic>
      </p:grpSp>
      <p:cxnSp>
        <p:nvCxnSpPr>
          <p:cNvPr id="116" name="直線矢印コネクタ 115"/>
          <p:cNvCxnSpPr>
            <a:stCxn id="43" idx="0"/>
            <a:endCxn id="107" idx="2"/>
          </p:cNvCxnSpPr>
          <p:nvPr/>
        </p:nvCxnSpPr>
        <p:spPr>
          <a:xfrm flipV="1">
            <a:off x="7662559" y="3968147"/>
            <a:ext cx="65252" cy="641706"/>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90" name="直線矢印コネクタ 89"/>
          <p:cNvCxnSpPr/>
          <p:nvPr/>
        </p:nvCxnSpPr>
        <p:spPr>
          <a:xfrm flipH="1" flipV="1">
            <a:off x="3499269" y="4159507"/>
            <a:ext cx="108899" cy="717934"/>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92" name="直線コネクタ 91"/>
          <p:cNvCxnSpPr/>
          <p:nvPr/>
        </p:nvCxnSpPr>
        <p:spPr>
          <a:xfrm>
            <a:off x="3608168" y="4863061"/>
            <a:ext cx="6206049" cy="0"/>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grpSp>
        <p:nvGrpSpPr>
          <p:cNvPr id="4" name="図形グループ 3"/>
          <p:cNvGrpSpPr/>
          <p:nvPr/>
        </p:nvGrpSpPr>
        <p:grpSpPr>
          <a:xfrm>
            <a:off x="6905907" y="4609853"/>
            <a:ext cx="1513305" cy="1303344"/>
            <a:chOff x="1927650" y="1158419"/>
            <a:chExt cx="1513305" cy="1303344"/>
          </a:xfrm>
        </p:grpSpPr>
        <p:sp>
          <p:nvSpPr>
            <p:cNvPr id="42" name="TextBox 14">
              <a:extLst>
                <a:ext uri="{FF2B5EF4-FFF2-40B4-BE49-F238E27FC236}">
                  <a16:creationId xmlns:a16="http://schemas.microsoft.com/office/drawing/2014/main" xmlns="" id="{E3C0960A-3D31-6D47-8EAA-93DE09090CDD}"/>
                </a:ext>
              </a:extLst>
            </p:cNvPr>
            <p:cNvSpPr txBox="1"/>
            <p:nvPr/>
          </p:nvSpPr>
          <p:spPr>
            <a:xfrm>
              <a:off x="1927650" y="1938543"/>
              <a:ext cx="1513305"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EC2</a:t>
              </a:r>
              <a:endParaRPr lang="en-US" sz="1400" dirty="0"/>
            </a:p>
          </p:txBody>
        </p:sp>
        <p:pic>
          <p:nvPicPr>
            <p:cNvPr id="43" name="Graphic 8">
              <a:extLst>
                <a:ext uri="{FF2B5EF4-FFF2-40B4-BE49-F238E27FC236}">
                  <a16:creationId xmlns:a16="http://schemas.microsoft.com/office/drawing/2014/main" xmlns="" id="{0CFADCF2-BD45-E64B-885E-54763259CE56}"/>
                </a:ext>
              </a:extLst>
            </p:cNvPr>
            <p:cNvPicPr>
              <a:picLocks noChangeAspect="1"/>
            </p:cNvPicPr>
            <p:nvPr/>
          </p:nvPicPr>
          <p:blipFill>
            <a:blip r:embed="rId52">
              <a:extLst>
                <a:ext uri="{96DAC541-7B7A-43D3-8B79-37D633B846F1}">
                  <asvg:svgBlip xmlns:asvg="http://schemas.microsoft.com/office/drawing/2016/SVG/main" xmlns="" r:embed="rId43"/>
                </a:ext>
              </a:extLst>
            </a:blip>
            <a:stretch>
              <a:fillRect/>
            </a:stretch>
          </p:blipFill>
          <p:spPr>
            <a:xfrm>
              <a:off x="2328702" y="1158419"/>
              <a:ext cx="711200" cy="711200"/>
            </a:xfrm>
            <a:prstGeom prst="rect">
              <a:avLst/>
            </a:prstGeom>
          </p:spPr>
        </p:pic>
      </p:grpSp>
    </p:spTree>
    <p:extLst>
      <p:ext uri="{BB962C8B-B14F-4D97-AF65-F5344CB8AC3E}">
        <p14:creationId xmlns:p14="http://schemas.microsoft.com/office/powerpoint/2010/main" val="30399905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E6C7030-CD04-42A8-A4BC-86D121855068}"/>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セキュリティ</a:t>
            </a:r>
          </a:p>
        </p:txBody>
      </p:sp>
      <p:sp>
        <p:nvSpPr>
          <p:cNvPr id="3" name="コンテンツ プレースホルダー 2">
            <a:extLst>
              <a:ext uri="{FF2B5EF4-FFF2-40B4-BE49-F238E27FC236}">
                <a16:creationId xmlns:a16="http://schemas.microsoft.com/office/drawing/2014/main" xmlns="" id="{150C5A9C-CBF0-4A1F-A318-423AECA29101}"/>
              </a:ext>
            </a:extLst>
          </p:cNvPr>
          <p:cNvSpPr>
            <a:spLocks noGrp="1"/>
          </p:cNvSpPr>
          <p:nvPr>
            <p:ph idx="1"/>
          </p:nvPr>
        </p:nvSpPr>
        <p:spPr/>
        <p:txBody>
          <a:bodyPr/>
          <a:lstStyle/>
          <a:p>
            <a:r>
              <a:rPr kumimoji="1" lang="en-US" altLang="ja-JP" dirty="0"/>
              <a:t>WAF</a:t>
            </a:r>
            <a:r>
              <a:rPr kumimoji="1" lang="ja-JP" altLang="en-US" dirty="0"/>
              <a:t>の導入（</a:t>
            </a:r>
            <a:r>
              <a:rPr kumimoji="1" lang="en-US" altLang="ja-JP" dirty="0"/>
              <a:t>Web Application Firewall </a:t>
            </a:r>
            <a:r>
              <a:rPr kumimoji="1" lang="ja-JP" altLang="en-US" dirty="0"/>
              <a:t>）</a:t>
            </a:r>
            <a:endParaRPr kumimoji="1" lang="en-US" altLang="ja-JP" dirty="0"/>
          </a:p>
          <a:p>
            <a:pPr lvl="1"/>
            <a:r>
              <a:rPr lang="en-US" altLang="ja-JP" dirty="0"/>
              <a:t>WAF </a:t>
            </a:r>
            <a:r>
              <a:rPr lang="ja-JP" altLang="en-US" dirty="0"/>
              <a:t>⇒ </a:t>
            </a:r>
            <a:r>
              <a:rPr lang="en-US" altLang="ja-JP" dirty="0"/>
              <a:t>API Gateway</a:t>
            </a:r>
          </a:p>
          <a:p>
            <a:pPr lvl="1"/>
            <a:r>
              <a:rPr lang="en-US" altLang="ja-JP" dirty="0"/>
              <a:t>WAF </a:t>
            </a:r>
            <a:r>
              <a:rPr lang="ja-JP" altLang="en-US" dirty="0"/>
              <a:t>⇒ </a:t>
            </a:r>
            <a:r>
              <a:rPr lang="en-US" altLang="ja-JP" dirty="0"/>
              <a:t>Cloud Front</a:t>
            </a:r>
          </a:p>
          <a:p>
            <a:pPr marL="457200" lvl="1" indent="0">
              <a:buNone/>
            </a:pPr>
            <a:r>
              <a:rPr kumimoji="1" lang="en-US" altLang="ja-JP" dirty="0"/>
              <a:t>※ </a:t>
            </a:r>
            <a:r>
              <a:rPr kumimoji="1" lang="ja-JP" altLang="en-US" dirty="0"/>
              <a:t>アプリケーション層の</a:t>
            </a:r>
            <a:r>
              <a:rPr kumimoji="1" lang="en-US" altLang="ja-JP" dirty="0" smtClean="0"/>
              <a:t>Firewall</a:t>
            </a:r>
            <a:r>
              <a:rPr kumimoji="1" lang="ja-JP" altLang="en-US" dirty="0" smtClean="0"/>
              <a:t>です</a:t>
            </a:r>
            <a:r>
              <a:rPr kumimoji="1" lang="ja-JP" altLang="en-US" dirty="0"/>
              <a:t>。攻撃的なアクセスを排除します。</a:t>
            </a:r>
            <a:endParaRPr kumimoji="1" lang="en-US" altLang="ja-JP" dirty="0"/>
          </a:p>
          <a:p>
            <a:pPr marL="457200" lvl="1" indent="0">
              <a:buNone/>
            </a:pPr>
            <a:r>
              <a:rPr kumimoji="1" lang="en-US" altLang="ja-JP" dirty="0"/>
              <a:t>※ </a:t>
            </a:r>
            <a:r>
              <a:rPr kumimoji="1" lang="en-US" altLang="ja-JP" dirty="0" smtClean="0"/>
              <a:t>WAF</a:t>
            </a:r>
            <a:r>
              <a:rPr kumimoji="1" lang="ja-JP" altLang="en-US" dirty="0" smtClean="0"/>
              <a:t>の設置は</a:t>
            </a:r>
            <a:r>
              <a:rPr kumimoji="1" lang="ja-JP" altLang="en-US" dirty="0"/>
              <a:t>本番導入時</a:t>
            </a:r>
            <a:r>
              <a:rPr kumimoji="1" lang="ja-JP" altLang="en-US" dirty="0" smtClean="0"/>
              <a:t>に検討</a:t>
            </a:r>
            <a:r>
              <a:rPr kumimoji="1" lang="ja-JP" altLang="en-US" dirty="0"/>
              <a:t>する（営業用プロトタイプではコスト軽減の観点から利用しない）</a:t>
            </a:r>
            <a:endParaRPr kumimoji="1" lang="en-US" altLang="ja-JP" dirty="0"/>
          </a:p>
          <a:p>
            <a:pPr marL="457200" lvl="1" indent="0">
              <a:buNone/>
            </a:pPr>
            <a:endParaRPr kumimoji="1" lang="en-US" altLang="ja-JP" dirty="0"/>
          </a:p>
          <a:p>
            <a:r>
              <a:rPr kumimoji="1" lang="en-US" altLang="ja-JP" dirty="0"/>
              <a:t>API</a:t>
            </a:r>
            <a:r>
              <a:rPr kumimoji="1" lang="ja-JP" altLang="en-US" dirty="0"/>
              <a:t>キー</a:t>
            </a:r>
            <a:endParaRPr kumimoji="1" lang="en-US" altLang="ja-JP" dirty="0"/>
          </a:p>
          <a:p>
            <a:pPr lvl="1"/>
            <a:r>
              <a:rPr kumimoji="1" lang="ja-JP" altLang="en-US" dirty="0"/>
              <a:t>アプリケーションと</a:t>
            </a:r>
            <a:r>
              <a:rPr kumimoji="1" lang="en-US" altLang="ja-JP" dirty="0"/>
              <a:t>API Gateway</a:t>
            </a:r>
            <a:r>
              <a:rPr kumimoji="1" lang="ja-JP" altLang="en-US" dirty="0"/>
              <a:t>間の通信をセキュアに保つために</a:t>
            </a:r>
            <a:r>
              <a:rPr kumimoji="1" lang="en-US" altLang="ja-JP" dirty="0"/>
              <a:t>API</a:t>
            </a:r>
            <a:r>
              <a:rPr kumimoji="1" lang="ja-JP" altLang="en-US" dirty="0"/>
              <a:t>キーを</a:t>
            </a:r>
            <a:r>
              <a:rPr kumimoji="1" lang="ja-JP" altLang="en-US" dirty="0" smtClean="0"/>
              <a:t>利用します。</a:t>
            </a:r>
            <a:r>
              <a:rPr kumimoji="1" lang="en-US" altLang="ja-JP" dirty="0"/>
              <a:t/>
            </a:r>
            <a:br>
              <a:rPr kumimoji="1" lang="en-US" altLang="ja-JP" dirty="0"/>
            </a:br>
            <a:r>
              <a:rPr kumimoji="1" lang="en-US" altLang="ja-JP" dirty="0"/>
              <a:t>※API</a:t>
            </a:r>
            <a:r>
              <a:rPr kumimoji="1" lang="ja-JP" altLang="en-US" dirty="0"/>
              <a:t>は</a:t>
            </a:r>
            <a:r>
              <a:rPr kumimoji="1" lang="ja-JP" altLang="en-US" dirty="0" smtClean="0"/>
              <a:t>インターネットに</a:t>
            </a:r>
            <a:r>
              <a:rPr kumimoji="1" lang="ja-JP" altLang="en-US" dirty="0"/>
              <a:t>公開されています。</a:t>
            </a:r>
            <a:r>
              <a:rPr kumimoji="1" lang="en-US" altLang="ja-JP" dirty="0"/>
              <a:t>API</a:t>
            </a:r>
            <a:r>
              <a:rPr kumimoji="1" lang="ja-JP" altLang="en-US" dirty="0" smtClean="0"/>
              <a:t>キーの判定を設定すること</a:t>
            </a:r>
            <a:r>
              <a:rPr kumimoji="1" lang="ja-JP" altLang="en-US" dirty="0"/>
              <a:t>で</a:t>
            </a:r>
            <a:r>
              <a:rPr kumimoji="1" lang="ja-JP" altLang="en-US" dirty="0" smtClean="0"/>
              <a:t>、</a:t>
            </a:r>
            <a:r>
              <a:rPr kumimoji="1" lang="en-US" altLang="ja-JP" dirty="0" smtClean="0"/>
              <a:t/>
            </a:r>
            <a:br>
              <a:rPr kumimoji="1" lang="en-US" altLang="ja-JP" dirty="0" smtClean="0"/>
            </a:br>
            <a:r>
              <a:rPr kumimoji="1" lang="en-US" altLang="ja-JP" dirty="0" smtClean="0"/>
              <a:t>    API</a:t>
            </a:r>
            <a:r>
              <a:rPr kumimoji="1" lang="ja-JP" altLang="en-US" dirty="0"/>
              <a:t>キーを持たないアプリケーションやツールからの</a:t>
            </a:r>
            <a:r>
              <a:rPr kumimoji="1" lang="ja-JP" altLang="en-US" dirty="0" smtClean="0"/>
              <a:t>通信にはエラーを返します。</a:t>
            </a:r>
            <a:endParaRPr lang="en-US" altLang="ja-JP" dirty="0"/>
          </a:p>
          <a:p>
            <a:endParaRPr kumimoji="1" lang="en-US" altLang="ja-JP" dirty="0"/>
          </a:p>
          <a:p>
            <a:r>
              <a:rPr kumimoji="1" lang="en-US" altLang="ja-JP" dirty="0"/>
              <a:t>Cloud Front </a:t>
            </a:r>
            <a:r>
              <a:rPr kumimoji="1" lang="ja-JP" altLang="en-US" dirty="0"/>
              <a:t>⇒</a:t>
            </a:r>
            <a:r>
              <a:rPr kumimoji="1" lang="en-US" altLang="ja-JP" dirty="0"/>
              <a:t> S3 </a:t>
            </a:r>
            <a:r>
              <a:rPr kumimoji="1" lang="ja-JP" altLang="en-US" dirty="0"/>
              <a:t>（ 動画をダイレクトに再生させない仕掛け）</a:t>
            </a:r>
            <a:endParaRPr kumimoji="1" lang="en-US" altLang="ja-JP" dirty="0"/>
          </a:p>
          <a:p>
            <a:pPr lvl="1"/>
            <a:r>
              <a:rPr kumimoji="1" lang="ja-JP" altLang="en-US" dirty="0"/>
              <a:t>署名付き</a:t>
            </a:r>
            <a:r>
              <a:rPr kumimoji="1" lang="en-US" altLang="ja-JP" dirty="0"/>
              <a:t>URL</a:t>
            </a:r>
            <a:r>
              <a:rPr kumimoji="1" lang="ja-JP" altLang="en-US" dirty="0"/>
              <a:t>を利用します（</a:t>
            </a:r>
            <a:r>
              <a:rPr lang="en-US" altLang="ja-JP" dirty="0"/>
              <a:t>Static Signed URL</a:t>
            </a:r>
            <a:r>
              <a:rPr lang="ja-JP" altLang="en-US" dirty="0"/>
              <a:t>を利用します）</a:t>
            </a:r>
            <a:endParaRPr lang="en-US" altLang="ja-JP" dirty="0"/>
          </a:p>
          <a:p>
            <a:pPr marL="457200" lvl="1" indent="0">
              <a:buNone/>
            </a:pPr>
            <a:r>
              <a:rPr kumimoji="1" lang="en-US" altLang="ja-JP" dirty="0"/>
              <a:t>※</a:t>
            </a:r>
            <a:r>
              <a:rPr kumimoji="1" lang="ja-JP" altLang="en-US" dirty="0"/>
              <a:t>動画ファイルはインターネット上に公開されていますが、署名付き</a:t>
            </a:r>
            <a:r>
              <a:rPr kumimoji="1" lang="en-US" altLang="ja-JP" dirty="0"/>
              <a:t>URL</a:t>
            </a:r>
            <a:r>
              <a:rPr kumimoji="1" lang="ja-JP" altLang="en-US" dirty="0"/>
              <a:t>を利用しない限りアクセスはできません。</a:t>
            </a:r>
            <a:endParaRPr kumimoji="1" lang="en-US" altLang="ja-JP" dirty="0"/>
          </a:p>
        </p:txBody>
      </p:sp>
      <p:sp>
        <p:nvSpPr>
          <p:cNvPr id="4" name="スライド番号プレースホルダー 3">
            <a:extLst>
              <a:ext uri="{FF2B5EF4-FFF2-40B4-BE49-F238E27FC236}">
                <a16:creationId xmlns:a16="http://schemas.microsoft.com/office/drawing/2014/main" xmlns="" id="{B74F22A6-C5CC-47FA-9CE0-5974D76DFAB8}"/>
              </a:ext>
            </a:extLst>
          </p:cNvPr>
          <p:cNvSpPr>
            <a:spLocks noGrp="1"/>
          </p:cNvSpPr>
          <p:nvPr>
            <p:ph type="sldNum" sz="quarter" idx="12"/>
          </p:nvPr>
        </p:nvSpPr>
        <p:spPr/>
        <p:txBody>
          <a:bodyPr/>
          <a:lstStyle/>
          <a:p>
            <a:fld id="{FC7FC04C-4975-46EC-A609-F7DE0D5B1B51}" type="slidenum">
              <a:rPr kumimoji="1" lang="ja-JP" altLang="en-US" smtClean="0"/>
              <a:pPr/>
              <a:t>6</a:t>
            </a:fld>
            <a:endParaRPr kumimoji="1" lang="ja-JP" altLang="en-US" dirty="0"/>
          </a:p>
        </p:txBody>
      </p:sp>
    </p:spTree>
    <p:extLst>
      <p:ext uri="{BB962C8B-B14F-4D97-AF65-F5344CB8AC3E}">
        <p14:creationId xmlns:p14="http://schemas.microsoft.com/office/powerpoint/2010/main" val="2945450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2</a:t>
            </a:r>
            <a:r>
              <a:rPr kumimoji="1" lang="en-US" altLang="ja-JP" dirty="0" smtClean="0"/>
              <a:t>.</a:t>
            </a:r>
            <a:r>
              <a:rPr kumimoji="1" lang="ja-JP" altLang="en-US" dirty="0" smtClean="0"/>
              <a:t> </a:t>
            </a:r>
            <a:r>
              <a:rPr kumimoji="1" lang="en-US" altLang="ja-JP" dirty="0" smtClean="0"/>
              <a:t>AR</a:t>
            </a:r>
            <a:r>
              <a:rPr kumimoji="1" lang="ja-JP" altLang="en-US" dirty="0" smtClean="0"/>
              <a:t>アプリ</a:t>
            </a:r>
            <a:r>
              <a:rPr kumimoji="1" lang="en-US" altLang="ja-JP" dirty="0" smtClean="0"/>
              <a:t> (iOS, Android)</a:t>
            </a:r>
            <a:endParaRPr kumimoji="1" lang="ja-JP" altLang="en-US" dirty="0"/>
          </a:p>
        </p:txBody>
      </p:sp>
    </p:spTree>
    <p:extLst>
      <p:ext uri="{BB962C8B-B14F-4D97-AF65-F5344CB8AC3E}">
        <p14:creationId xmlns:p14="http://schemas.microsoft.com/office/powerpoint/2010/main" val="259220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1</a:t>
            </a:r>
            <a:r>
              <a:rPr lang="en-US" altLang="ja-JP" dirty="0"/>
              <a:t>. </a:t>
            </a:r>
            <a:r>
              <a:rPr lang="ja-JP" altLang="en-US" dirty="0" smtClean="0"/>
              <a:t>処理フロー</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255572620"/>
              </p:ext>
            </p:extLst>
          </p:nvPr>
        </p:nvGraphicFramePr>
        <p:xfrm>
          <a:off x="274638" y="549275"/>
          <a:ext cx="9374226" cy="4663440"/>
        </p:xfrm>
        <a:graphic>
          <a:graphicData uri="http://schemas.openxmlformats.org/drawingml/2006/table">
            <a:tbl>
              <a:tblPr firstRow="1" bandRow="1">
                <a:tableStyleId>{2D5ABB26-0587-4C30-8999-92F81FD0307C}</a:tableStyleId>
              </a:tblPr>
              <a:tblGrid>
                <a:gridCol w="3124742"/>
                <a:gridCol w="3124742"/>
                <a:gridCol w="3124742"/>
              </a:tblGrid>
              <a:tr h="370840">
                <a:tc>
                  <a:txBody>
                    <a:bodyPr/>
                    <a:lstStyle/>
                    <a:p>
                      <a:pPr algn="ctr"/>
                      <a:r>
                        <a:rPr kumimoji="1" lang="ja-JP" altLang="en-US" smtClean="0"/>
                        <a:t>スマートフォン</a:t>
                      </a:r>
                      <a:endParaRPr kumimoji="1" lang="ja-JP" altLang="en-US" dirty="0"/>
                    </a:p>
                  </a:txBody>
                  <a:tcPr anchor="ctr">
                    <a:lnR w="12700" cap="flat" cmpd="sng" algn="ctr">
                      <a:solidFill>
                        <a:srgbClr val="14A1E7"/>
                      </a:solidFill>
                      <a:prstDash val="solid"/>
                      <a:round/>
                      <a:headEnd type="none" w="med" len="med"/>
                      <a:tailEnd type="none" w="med" len="med"/>
                    </a:lnR>
                    <a:lnB w="12700" cap="flat" cmpd="sng" algn="ctr">
                      <a:solidFill>
                        <a:prstClr val="white">
                          <a:lumMod val="95000"/>
                        </a:prstClr>
                      </a:solidFill>
                      <a:prstDash val="solid"/>
                      <a:round/>
                      <a:headEnd type="none" w="med" len="med"/>
                      <a:tailEnd type="none" w="med" len="med"/>
                    </a:lnB>
                  </a:tcPr>
                </a:tc>
                <a:tc>
                  <a:txBody>
                    <a:bodyPr/>
                    <a:lstStyle/>
                    <a:p>
                      <a:pPr algn="ctr"/>
                      <a:r>
                        <a:rPr kumimoji="1" lang="en-US" altLang="ja-JP" dirty="0" smtClean="0"/>
                        <a:t>API Gateway</a:t>
                      </a:r>
                    </a:p>
                    <a:p>
                      <a:pPr algn="ctr"/>
                      <a:r>
                        <a:rPr kumimoji="1" lang="en-US" altLang="ja-JP" dirty="0" smtClean="0"/>
                        <a:t>(Lambda, DynamoDB)</a:t>
                      </a:r>
                    </a:p>
                  </a:txBody>
                  <a:tcPr anchor="ct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B w="12700" cap="flat" cmpd="sng" algn="ctr">
                      <a:solidFill>
                        <a:prstClr val="white">
                          <a:lumMod val="95000"/>
                        </a:prstClr>
                      </a:solidFill>
                      <a:prstDash val="solid"/>
                      <a:round/>
                      <a:headEnd type="none" w="med" len="med"/>
                      <a:tailEnd type="none" w="med" len="med"/>
                    </a:lnB>
                  </a:tcPr>
                </a:tc>
                <a:tc>
                  <a:txBody>
                    <a:bodyPr/>
                    <a:lstStyle/>
                    <a:p>
                      <a:pPr algn="ctr"/>
                      <a:r>
                        <a:rPr kumimoji="1" lang="en-US" altLang="ja-JP" dirty="0" smtClean="0"/>
                        <a:t>CloudFront, S3</a:t>
                      </a:r>
                      <a:endParaRPr kumimoji="1" lang="ja-JP" altLang="en-US" dirty="0"/>
                    </a:p>
                  </a:txBody>
                  <a:tcPr anchor="ctr">
                    <a:lnL w="12700" cap="flat" cmpd="sng" algn="ctr">
                      <a:solidFill>
                        <a:srgbClr val="14A1E7"/>
                      </a:solidFill>
                      <a:prstDash val="solid"/>
                      <a:round/>
                      <a:headEnd type="none" w="med" len="med"/>
                      <a:tailEnd type="none" w="med" len="med"/>
                    </a:lnL>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① アプリケーション起動</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② スプラッシュ画面</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409426">
                <a:tc>
                  <a:txBody>
                    <a:bodyPr/>
                    <a:lstStyle/>
                    <a:p>
                      <a:r>
                        <a:rPr kumimoji="1" lang="ja-JP" altLang="en-US" sz="1200" smtClean="0"/>
                        <a:t>③ メニュー画面</a:t>
                      </a:r>
                      <a:r>
                        <a:rPr kumimoji="1" lang="en-US" altLang="ja-JP" sz="1200" smtClean="0"/>
                        <a:t/>
                      </a:r>
                      <a:br>
                        <a:rPr kumimoji="1" lang="en-US" altLang="ja-JP" sz="1200" smtClean="0"/>
                      </a:br>
                      <a:r>
                        <a:rPr kumimoji="1" lang="en-US" altLang="ja-JP" sz="1200" smtClean="0"/>
                        <a:t>      </a:t>
                      </a:r>
                      <a:r>
                        <a:rPr kumimoji="1" lang="ja-JP" altLang="en-US" sz="1200" smtClean="0"/>
                        <a:t>「</a:t>
                      </a:r>
                      <a:r>
                        <a:rPr kumimoji="1" lang="en-US" altLang="ja-JP" sz="1200" smtClean="0"/>
                        <a:t>1. Scan barcode</a:t>
                      </a:r>
                      <a:r>
                        <a:rPr kumimoji="1" lang="ja-JP" altLang="en-US" sz="1200" smtClean="0"/>
                        <a:t>」  </a:t>
                      </a:r>
                      <a:endParaRPr kumimoji="1" lang="en-US" altLang="ja-JP" sz="1200" smtClean="0"/>
                    </a:p>
                    <a:p>
                      <a:r>
                        <a:rPr kumimoji="1" lang="en-US" altLang="ja-JP" sz="1200" smtClean="0"/>
                        <a:t>      </a:t>
                      </a:r>
                      <a:r>
                        <a:rPr kumimoji="1" lang="ja-JP" altLang="en-US" sz="1200" smtClean="0"/>
                        <a:t>「</a:t>
                      </a:r>
                      <a:r>
                        <a:rPr kumimoji="1" lang="en-US" altLang="ja-JP" sz="1200" smtClean="0"/>
                        <a:t>2. Input Album ID</a:t>
                      </a:r>
                      <a:r>
                        <a:rPr kumimoji="1" lang="ja-JP" altLang="en-US" sz="1200" smtClean="0"/>
                        <a:t>」</a:t>
                      </a:r>
                      <a:endParaRPr kumimoji="1" lang="en-US" altLang="ja-JP" sz="1200" smtClean="0"/>
                    </a:p>
                    <a:p>
                      <a:r>
                        <a:rPr kumimoji="1" lang="en-US" altLang="ja-JP" sz="1200" smtClean="0"/>
                        <a:t>      </a:t>
                      </a:r>
                      <a:r>
                        <a:rPr kumimoji="1" lang="ja-JP" altLang="en-US" sz="1200" smtClean="0"/>
                        <a:t>「</a:t>
                      </a:r>
                      <a:r>
                        <a:rPr kumimoji="1" lang="en-US" altLang="ja-JP" sz="1200" smtClean="0"/>
                        <a:t>3. Scan Album</a:t>
                      </a:r>
                      <a:r>
                        <a:rPr kumimoji="1" lang="ja-JP" altLang="en-US" sz="1200" smtClean="0"/>
                        <a:t>」</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123322">
                <a:tc>
                  <a:txBody>
                    <a:bodyPr/>
                    <a:lstStyle/>
                    <a:p>
                      <a:r>
                        <a:rPr kumimoji="1" lang="ja-JP" altLang="en-US" sz="1200" smtClean="0"/>
                        <a:t>④ バーコード読み取り用カメラ起動</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⑤ バーコード読み取り</a:t>
                      </a:r>
                      <a:endParaRPr kumimoji="1" lang="ja-JP" altLang="en-US"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⑥ </a:t>
                      </a:r>
                      <a:r>
                        <a:rPr kumimoji="1" lang="en-US" altLang="ja-JP" sz="1200" dirty="0" smtClean="0"/>
                        <a:t>GET </a:t>
                      </a:r>
                      <a:r>
                        <a:rPr lang="en-US" altLang="ja-JP" sz="1200" u="none" strike="noStrike" dirty="0" smtClean="0">
                          <a:effectLst/>
                        </a:rPr>
                        <a:t>/api/v1/album/</a:t>
                      </a:r>
                      <a:r>
                        <a:rPr kumimoji="1" lang="en-US" altLang="ja-JP" sz="1200" dirty="0" smtClean="0"/>
                        <a:t>{allbumId}</a:t>
                      </a:r>
                      <a:endParaRPr kumimoji="1" lang="ja-JP" altLang="en-US" sz="1200" dirty="0" smtClean="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⑦ 返却された画像</a:t>
                      </a:r>
                      <a:r>
                        <a:rPr kumimoji="1" lang="en-US" altLang="ja-JP" sz="1200" smtClean="0"/>
                        <a:t>URL</a:t>
                      </a:r>
                      <a:r>
                        <a:rPr kumimoji="1" lang="ja-JP" altLang="en-US" sz="1200" smtClean="0"/>
                        <a:t>から</a:t>
                      </a:r>
                      <a:r>
                        <a:rPr kumimoji="1" lang="en-US" altLang="ja-JP" sz="1200" smtClean="0"/>
                        <a:t/>
                      </a:r>
                      <a:br>
                        <a:rPr kumimoji="1" lang="en-US" altLang="ja-JP" sz="1200" smtClean="0"/>
                      </a:br>
                      <a:r>
                        <a:rPr kumimoji="1" lang="ja-JP" altLang="en-US" sz="1200" smtClean="0"/>
                        <a:t>     画像データを取得</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⑧ 画像データを返却</a:t>
                      </a:r>
                      <a:endParaRPr kumimoji="1" lang="en-US" altLang="ja-JP" sz="1200" dirty="0" smtClean="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r>
                        <a:rPr kumimoji="1" lang="ja-JP" altLang="en-US" sz="1200" smtClean="0"/>
                        <a:t>⑨ </a:t>
                      </a:r>
                      <a:r>
                        <a:rPr kumimoji="1" lang="en-US" altLang="ja-JP" sz="1200" smtClean="0"/>
                        <a:t>AR</a:t>
                      </a:r>
                      <a:r>
                        <a:rPr kumimoji="1" lang="ja-JP" altLang="en-US" sz="1200" smtClean="0"/>
                        <a:t>用カメラの起動</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⑩ 画像をマッチング</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⑪ 動画ストリーミング開始</a:t>
                      </a:r>
                      <a:endParaRPr kumimoji="1" lang="en-US" altLang="ja-JP" sz="1200" dirty="0" smtClean="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⑫ 動画再生</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8</a:t>
            </a:fld>
            <a:endParaRPr kumimoji="1" lang="ja-JP" altLang="en-US" dirty="0"/>
          </a:p>
        </p:txBody>
      </p:sp>
    </p:spTree>
    <p:extLst>
      <p:ext uri="{BB962C8B-B14F-4D97-AF65-F5344CB8AC3E}">
        <p14:creationId xmlns:p14="http://schemas.microsoft.com/office/powerpoint/2010/main" val="2136317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吹き出し: 角を丸めた四角形 88">
            <a:extLst>
              <a:ext uri="{FF2B5EF4-FFF2-40B4-BE49-F238E27FC236}">
                <a16:creationId xmlns:a16="http://schemas.microsoft.com/office/drawing/2014/main" xmlns="" id="{5B11C4A6-3294-4E82-B17F-60F024D189CD}"/>
              </a:ext>
            </a:extLst>
          </p:cNvPr>
          <p:cNvSpPr/>
          <p:nvPr/>
        </p:nvSpPr>
        <p:spPr>
          <a:xfrm>
            <a:off x="7337869" y="895715"/>
            <a:ext cx="3136176" cy="3667321"/>
          </a:xfrm>
          <a:prstGeom prst="wedgeRoundRectCallout">
            <a:avLst>
              <a:gd name="adj1" fmla="val 49883"/>
              <a:gd name="adj2" fmla="val -24775"/>
              <a:gd name="adj3" fmla="val 16667"/>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000" dirty="0"/>
          </a:p>
        </p:txBody>
      </p:sp>
      <p:sp>
        <p:nvSpPr>
          <p:cNvPr id="4" name="スライド番号プレースホルダー 3">
            <a:extLst>
              <a:ext uri="{FF2B5EF4-FFF2-40B4-BE49-F238E27FC236}">
                <a16:creationId xmlns:a16="http://schemas.microsoft.com/office/drawing/2014/main" xmlns="" id="{A327EEBD-D061-4377-B9C1-00C57E766FAE}"/>
              </a:ext>
            </a:extLst>
          </p:cNvPr>
          <p:cNvSpPr>
            <a:spLocks noGrp="1"/>
          </p:cNvSpPr>
          <p:nvPr>
            <p:ph type="sldNum" sz="quarter" idx="12"/>
          </p:nvPr>
        </p:nvSpPr>
        <p:spPr>
          <a:xfrm>
            <a:off x="11323233" y="6525338"/>
            <a:ext cx="779767" cy="263389"/>
          </a:xfrm>
        </p:spPr>
        <p:txBody>
          <a:bodyPr/>
          <a:lstStyle/>
          <a:p>
            <a:fld id="{FC7FC04C-4975-46EC-A609-F7DE0D5B1B51}" type="slidenum">
              <a:rPr kumimoji="1" lang="ja-JP" altLang="en-US" smtClean="0"/>
              <a:pPr/>
              <a:t>9</a:t>
            </a:fld>
            <a:endParaRPr kumimoji="1" lang="ja-JP" altLang="en-US" dirty="0"/>
          </a:p>
        </p:txBody>
      </p:sp>
      <p:sp>
        <p:nvSpPr>
          <p:cNvPr id="5" name="正方形/長方形 4">
            <a:extLst>
              <a:ext uri="{FF2B5EF4-FFF2-40B4-BE49-F238E27FC236}">
                <a16:creationId xmlns:a16="http://schemas.microsoft.com/office/drawing/2014/main" xmlns="" id="{D1E8351C-CE17-4DBA-A7EE-FECE8DD468ED}"/>
              </a:ext>
            </a:extLst>
          </p:cNvPr>
          <p:cNvSpPr/>
          <p:nvPr/>
        </p:nvSpPr>
        <p:spPr>
          <a:xfrm>
            <a:off x="2552943" y="557161"/>
            <a:ext cx="1263535" cy="224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 splash</a:t>
            </a:r>
            <a:endParaRPr kumimoji="1" lang="ja-JP" altLang="en-US" sz="1000" dirty="0">
              <a:solidFill>
                <a:schemeClr val="tx1"/>
              </a:solidFill>
              <a:latin typeface="+mn-ea"/>
            </a:endParaRPr>
          </a:p>
        </p:txBody>
      </p:sp>
      <p:sp>
        <p:nvSpPr>
          <p:cNvPr id="7" name="フローチャート: 判断 6">
            <a:extLst>
              <a:ext uri="{FF2B5EF4-FFF2-40B4-BE49-F238E27FC236}">
                <a16:creationId xmlns:a16="http://schemas.microsoft.com/office/drawing/2014/main" xmlns="" id="{32ABB244-138C-43E7-8FB6-29A5882522D6}"/>
              </a:ext>
            </a:extLst>
          </p:cNvPr>
          <p:cNvSpPr/>
          <p:nvPr/>
        </p:nvSpPr>
        <p:spPr>
          <a:xfrm>
            <a:off x="4913585" y="2090445"/>
            <a:ext cx="1537855"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check saved albumid</a:t>
            </a:r>
            <a:endParaRPr kumimoji="1" lang="ja-JP" altLang="en-US" sz="1000" dirty="0">
              <a:solidFill>
                <a:schemeClr val="tx1"/>
              </a:solidFill>
              <a:latin typeface="+mn-ea"/>
            </a:endParaRPr>
          </a:p>
        </p:txBody>
      </p:sp>
      <p:sp>
        <p:nvSpPr>
          <p:cNvPr id="18" name="正方形/長方形 17">
            <a:extLst>
              <a:ext uri="{FF2B5EF4-FFF2-40B4-BE49-F238E27FC236}">
                <a16:creationId xmlns:a16="http://schemas.microsoft.com/office/drawing/2014/main" xmlns="" id="{7B5132D4-1874-4B73-9A2B-CC804DBF6DE8}"/>
              </a:ext>
            </a:extLst>
          </p:cNvPr>
          <p:cNvSpPr/>
          <p:nvPr/>
        </p:nvSpPr>
        <p:spPr>
          <a:xfrm>
            <a:off x="2552943" y="3019731"/>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camera for reading albumid</a:t>
            </a:r>
            <a:endParaRPr kumimoji="1" lang="ja-JP" altLang="en-US" sz="1000" dirty="0">
              <a:solidFill>
                <a:schemeClr val="tx1"/>
              </a:solidFill>
              <a:latin typeface="+mn-ea"/>
            </a:endParaRPr>
          </a:p>
        </p:txBody>
      </p:sp>
      <p:sp>
        <p:nvSpPr>
          <p:cNvPr id="23" name="フローチャート: 判断 22">
            <a:extLst>
              <a:ext uri="{FF2B5EF4-FFF2-40B4-BE49-F238E27FC236}">
                <a16:creationId xmlns:a16="http://schemas.microsoft.com/office/drawing/2014/main" xmlns="" id="{5CA03814-B3C9-4F05-BFCA-7275A5BAB9F9}"/>
              </a:ext>
            </a:extLst>
          </p:cNvPr>
          <p:cNvSpPr/>
          <p:nvPr/>
        </p:nvSpPr>
        <p:spPr>
          <a:xfrm>
            <a:off x="2369369" y="3782340"/>
            <a:ext cx="1630682" cy="444079"/>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albumid ?</a:t>
            </a:r>
            <a:endParaRPr kumimoji="1" lang="ja-JP" altLang="en-US" sz="1000" dirty="0">
              <a:solidFill>
                <a:schemeClr val="tx1"/>
              </a:solidFill>
              <a:latin typeface="+mn-ea"/>
            </a:endParaRPr>
          </a:p>
        </p:txBody>
      </p:sp>
      <p:cxnSp>
        <p:nvCxnSpPr>
          <p:cNvPr id="24" name="直線矢印コネクタ 23">
            <a:extLst>
              <a:ext uri="{FF2B5EF4-FFF2-40B4-BE49-F238E27FC236}">
                <a16:creationId xmlns:a16="http://schemas.microsoft.com/office/drawing/2014/main" xmlns="" id="{00078FB0-FC60-4DDB-8F84-EFE4957E42A3}"/>
              </a:ext>
            </a:extLst>
          </p:cNvPr>
          <p:cNvCxnSpPr>
            <a:cxnSpLocks/>
            <a:stCxn id="18" idx="2"/>
            <a:endCxn id="23" idx="0"/>
          </p:cNvCxnSpPr>
          <p:nvPr/>
        </p:nvCxnSpPr>
        <p:spPr>
          <a:xfrm flipH="1">
            <a:off x="3184710" y="3390297"/>
            <a:ext cx="1" cy="39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xmlns="" id="{A0864A1B-01D8-478C-BDB9-972602D61C9A}"/>
              </a:ext>
            </a:extLst>
          </p:cNvPr>
          <p:cNvSpPr/>
          <p:nvPr/>
        </p:nvSpPr>
        <p:spPr>
          <a:xfrm>
            <a:off x="2552943" y="4670049"/>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call api</a:t>
            </a:r>
          </a:p>
          <a:p>
            <a:pPr algn="ctr"/>
            <a:r>
              <a:rPr kumimoji="1" lang="en-US" altLang="ja-JP" sz="1000" dirty="0">
                <a:solidFill>
                  <a:schemeClr val="tx1"/>
                </a:solidFill>
                <a:latin typeface="+mn-ea"/>
              </a:rPr>
              <a:t>GET /{albumid}</a:t>
            </a:r>
            <a:endParaRPr kumimoji="1" lang="ja-JP" altLang="en-US" sz="1000" dirty="0">
              <a:solidFill>
                <a:schemeClr val="tx1"/>
              </a:solidFill>
              <a:latin typeface="+mn-ea"/>
            </a:endParaRPr>
          </a:p>
        </p:txBody>
      </p:sp>
      <p:cxnSp>
        <p:nvCxnSpPr>
          <p:cNvPr id="30" name="直線矢印コネクタ 29">
            <a:extLst>
              <a:ext uri="{FF2B5EF4-FFF2-40B4-BE49-F238E27FC236}">
                <a16:creationId xmlns:a16="http://schemas.microsoft.com/office/drawing/2014/main" xmlns="" id="{3EEF70CC-91D0-4F4B-993F-0E77771F4194}"/>
              </a:ext>
            </a:extLst>
          </p:cNvPr>
          <p:cNvCxnSpPr>
            <a:cxnSpLocks/>
            <a:stCxn id="23" idx="2"/>
            <a:endCxn id="29" idx="0"/>
          </p:cNvCxnSpPr>
          <p:nvPr/>
        </p:nvCxnSpPr>
        <p:spPr>
          <a:xfrm>
            <a:off x="3184710" y="4226419"/>
            <a:ext cx="1" cy="443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xmlns="" id="{8019D9B9-776B-43C1-B5A0-E803938CC741}"/>
              </a:ext>
            </a:extLst>
          </p:cNvPr>
          <p:cNvCxnSpPr>
            <a:cxnSpLocks/>
            <a:stCxn id="23" idx="3"/>
            <a:endCxn id="23" idx="0"/>
          </p:cNvCxnSpPr>
          <p:nvPr/>
        </p:nvCxnSpPr>
        <p:spPr>
          <a:xfrm flipH="1" flipV="1">
            <a:off x="3184710" y="3782340"/>
            <a:ext cx="815341" cy="222040"/>
          </a:xfrm>
          <a:prstGeom prst="bentConnector4">
            <a:avLst>
              <a:gd name="adj1" fmla="val -28037"/>
              <a:gd name="adj2" fmla="val 202954"/>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xmlns="" id="{BD158D8D-3DFC-472D-8F82-E517961ACBAD}"/>
              </a:ext>
            </a:extLst>
          </p:cNvPr>
          <p:cNvSpPr txBox="1"/>
          <p:nvPr/>
        </p:nvSpPr>
        <p:spPr>
          <a:xfrm>
            <a:off x="3752043" y="3730974"/>
            <a:ext cx="340158" cy="246221"/>
          </a:xfrm>
          <a:prstGeom prst="rect">
            <a:avLst/>
          </a:prstGeom>
          <a:noFill/>
        </p:spPr>
        <p:txBody>
          <a:bodyPr wrap="none" rtlCol="0">
            <a:spAutoFit/>
          </a:bodyPr>
          <a:lstStyle/>
          <a:p>
            <a:r>
              <a:rPr kumimoji="1" lang="en-US" altLang="ja-JP" sz="1000" dirty="0">
                <a:latin typeface="+mn-ea"/>
              </a:rPr>
              <a:t>no</a:t>
            </a:r>
            <a:endParaRPr kumimoji="1" lang="ja-JP" altLang="en-US" sz="1000" dirty="0">
              <a:latin typeface="+mn-ea"/>
            </a:endParaRPr>
          </a:p>
        </p:txBody>
      </p:sp>
      <p:sp>
        <p:nvSpPr>
          <p:cNvPr id="37" name="テキスト ボックス 36">
            <a:extLst>
              <a:ext uri="{FF2B5EF4-FFF2-40B4-BE49-F238E27FC236}">
                <a16:creationId xmlns:a16="http://schemas.microsoft.com/office/drawing/2014/main" xmlns="" id="{97DA30BC-0A5B-419B-B2AD-C320C84D5E2D}"/>
              </a:ext>
            </a:extLst>
          </p:cNvPr>
          <p:cNvSpPr txBox="1"/>
          <p:nvPr/>
        </p:nvSpPr>
        <p:spPr>
          <a:xfrm>
            <a:off x="3149154" y="4171775"/>
            <a:ext cx="394660" cy="246221"/>
          </a:xfrm>
          <a:prstGeom prst="rect">
            <a:avLst/>
          </a:prstGeom>
          <a:noFill/>
        </p:spPr>
        <p:txBody>
          <a:bodyPr wrap="none" rtlCol="0">
            <a:spAutoFit/>
          </a:bodyPr>
          <a:lstStyle/>
          <a:p>
            <a:r>
              <a:rPr kumimoji="1" lang="en-US" altLang="ja-JP" sz="1000" dirty="0">
                <a:latin typeface="+mn-ea"/>
              </a:rPr>
              <a:t>yes</a:t>
            </a:r>
            <a:endParaRPr kumimoji="1" lang="ja-JP" altLang="en-US" sz="1000" dirty="0">
              <a:latin typeface="+mn-ea"/>
            </a:endParaRPr>
          </a:p>
        </p:txBody>
      </p:sp>
      <p:sp>
        <p:nvSpPr>
          <p:cNvPr id="49" name="フローチャート: 判断 48">
            <a:extLst>
              <a:ext uri="{FF2B5EF4-FFF2-40B4-BE49-F238E27FC236}">
                <a16:creationId xmlns:a16="http://schemas.microsoft.com/office/drawing/2014/main" xmlns="" id="{A3350997-6B98-4E93-BF95-29CA7454D4F5}"/>
              </a:ext>
            </a:extLst>
          </p:cNvPr>
          <p:cNvSpPr/>
          <p:nvPr/>
        </p:nvSpPr>
        <p:spPr>
          <a:xfrm>
            <a:off x="7670397" y="2180537"/>
            <a:ext cx="1630682"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picture match ? </a:t>
            </a:r>
            <a:endParaRPr kumimoji="1" lang="ja-JP" altLang="en-US" sz="1000" dirty="0">
              <a:solidFill>
                <a:schemeClr val="tx1"/>
              </a:solidFill>
              <a:latin typeface="+mn-ea"/>
            </a:endParaRPr>
          </a:p>
        </p:txBody>
      </p:sp>
      <p:cxnSp>
        <p:nvCxnSpPr>
          <p:cNvPr id="57" name="直線矢印コネクタ 56">
            <a:extLst>
              <a:ext uri="{FF2B5EF4-FFF2-40B4-BE49-F238E27FC236}">
                <a16:creationId xmlns:a16="http://schemas.microsoft.com/office/drawing/2014/main" xmlns="" id="{7A2AE19E-FAE6-4CCE-85B1-2545472DA038}"/>
              </a:ext>
            </a:extLst>
          </p:cNvPr>
          <p:cNvCxnSpPr>
            <a:cxnSpLocks/>
            <a:stCxn id="49" idx="2"/>
            <a:endCxn id="81" idx="0"/>
          </p:cNvCxnSpPr>
          <p:nvPr/>
        </p:nvCxnSpPr>
        <p:spPr>
          <a:xfrm flipH="1">
            <a:off x="8478787" y="2793185"/>
            <a:ext cx="6951" cy="51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xmlns="" id="{DA4B1B03-22BE-403C-8EAA-80F09B3AF5DC}"/>
              </a:ext>
            </a:extLst>
          </p:cNvPr>
          <p:cNvCxnSpPr>
            <a:cxnSpLocks/>
            <a:stCxn id="66" idx="2"/>
            <a:endCxn id="49" idx="0"/>
          </p:cNvCxnSpPr>
          <p:nvPr/>
        </p:nvCxnSpPr>
        <p:spPr>
          <a:xfrm>
            <a:off x="8478788" y="1821025"/>
            <a:ext cx="6950" cy="359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xmlns="" id="{FF409FBF-2559-4605-BFAE-60173DCE221F}"/>
              </a:ext>
            </a:extLst>
          </p:cNvPr>
          <p:cNvSpPr txBox="1"/>
          <p:nvPr/>
        </p:nvSpPr>
        <p:spPr>
          <a:xfrm>
            <a:off x="3776575" y="2158110"/>
            <a:ext cx="1205779" cy="246221"/>
          </a:xfrm>
          <a:prstGeom prst="rect">
            <a:avLst/>
          </a:prstGeom>
          <a:noFill/>
        </p:spPr>
        <p:txBody>
          <a:bodyPr wrap="square" rtlCol="0">
            <a:spAutoFit/>
          </a:bodyPr>
          <a:lstStyle/>
          <a:p>
            <a:r>
              <a:rPr kumimoji="1" lang="en-US" altLang="ja-JP" sz="1000" dirty="0">
                <a:latin typeface="+mn-ea"/>
              </a:rPr>
              <a:t>3. Scan Album</a:t>
            </a:r>
          </a:p>
        </p:txBody>
      </p:sp>
      <p:sp>
        <p:nvSpPr>
          <p:cNvPr id="79" name="テキスト ボックス 78">
            <a:extLst>
              <a:ext uri="{FF2B5EF4-FFF2-40B4-BE49-F238E27FC236}">
                <a16:creationId xmlns:a16="http://schemas.microsoft.com/office/drawing/2014/main" xmlns="" id="{D0A0EDB9-2D55-4E0F-8740-C83E1E91C9B4}"/>
              </a:ext>
            </a:extLst>
          </p:cNvPr>
          <p:cNvSpPr txBox="1"/>
          <p:nvPr/>
        </p:nvSpPr>
        <p:spPr>
          <a:xfrm>
            <a:off x="8448338" y="2799242"/>
            <a:ext cx="394660" cy="246221"/>
          </a:xfrm>
          <a:prstGeom prst="rect">
            <a:avLst/>
          </a:prstGeom>
          <a:noFill/>
        </p:spPr>
        <p:txBody>
          <a:bodyPr wrap="none" rtlCol="0">
            <a:spAutoFit/>
          </a:bodyPr>
          <a:lstStyle/>
          <a:p>
            <a:r>
              <a:rPr kumimoji="1" lang="en-US" altLang="ja-JP" sz="1000" dirty="0">
                <a:latin typeface="+mn-ea"/>
              </a:rPr>
              <a:t>yes</a:t>
            </a:r>
            <a:endParaRPr kumimoji="1" lang="ja-JP" altLang="en-US" sz="1000" dirty="0">
              <a:latin typeface="+mn-ea"/>
            </a:endParaRPr>
          </a:p>
        </p:txBody>
      </p:sp>
      <p:sp>
        <p:nvSpPr>
          <p:cNvPr id="80" name="テキスト ボックス 79">
            <a:extLst>
              <a:ext uri="{FF2B5EF4-FFF2-40B4-BE49-F238E27FC236}">
                <a16:creationId xmlns:a16="http://schemas.microsoft.com/office/drawing/2014/main" xmlns="" id="{B693C760-B6CE-48C6-BF05-D3C61737D1EC}"/>
              </a:ext>
            </a:extLst>
          </p:cNvPr>
          <p:cNvSpPr txBox="1"/>
          <p:nvPr/>
        </p:nvSpPr>
        <p:spPr>
          <a:xfrm>
            <a:off x="9264118" y="2273659"/>
            <a:ext cx="340158" cy="246221"/>
          </a:xfrm>
          <a:prstGeom prst="rect">
            <a:avLst/>
          </a:prstGeom>
          <a:noFill/>
        </p:spPr>
        <p:txBody>
          <a:bodyPr wrap="none" rtlCol="0">
            <a:spAutoFit/>
          </a:bodyPr>
          <a:lstStyle/>
          <a:p>
            <a:r>
              <a:rPr kumimoji="1" lang="en-US" altLang="ja-JP" sz="1000" dirty="0">
                <a:latin typeface="+mn-ea"/>
              </a:rPr>
              <a:t>no</a:t>
            </a:r>
            <a:endParaRPr kumimoji="1" lang="ja-JP" altLang="en-US" sz="1000" dirty="0">
              <a:latin typeface="+mn-ea"/>
            </a:endParaRPr>
          </a:p>
        </p:txBody>
      </p:sp>
      <p:sp>
        <p:nvSpPr>
          <p:cNvPr id="81" name="正方形/長方形 80">
            <a:extLst>
              <a:ext uri="{FF2B5EF4-FFF2-40B4-BE49-F238E27FC236}">
                <a16:creationId xmlns:a16="http://schemas.microsoft.com/office/drawing/2014/main" xmlns="" id="{71A0C5FD-B036-4A7B-B23C-B8B1F459946C}"/>
              </a:ext>
            </a:extLst>
          </p:cNvPr>
          <p:cNvSpPr/>
          <p:nvPr/>
        </p:nvSpPr>
        <p:spPr>
          <a:xfrm>
            <a:off x="7624479" y="3305312"/>
            <a:ext cx="1708615" cy="5051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play movie</a:t>
            </a:r>
            <a:endParaRPr kumimoji="1" lang="ja-JP" altLang="en-US" sz="1000" dirty="0">
              <a:solidFill>
                <a:schemeClr val="tx1"/>
              </a:solidFill>
              <a:latin typeface="+mn-ea"/>
            </a:endParaRPr>
          </a:p>
        </p:txBody>
      </p:sp>
      <p:cxnSp>
        <p:nvCxnSpPr>
          <p:cNvPr id="82" name="コネクタ: カギ線 81">
            <a:extLst>
              <a:ext uri="{FF2B5EF4-FFF2-40B4-BE49-F238E27FC236}">
                <a16:creationId xmlns:a16="http://schemas.microsoft.com/office/drawing/2014/main" xmlns="" id="{1C8019D5-F39B-4019-83C2-190B813F96DD}"/>
              </a:ext>
            </a:extLst>
          </p:cNvPr>
          <p:cNvCxnSpPr>
            <a:cxnSpLocks/>
            <a:stCxn id="81" idx="2"/>
            <a:endCxn id="49" idx="0"/>
          </p:cNvCxnSpPr>
          <p:nvPr/>
        </p:nvCxnSpPr>
        <p:spPr>
          <a:xfrm rot="5400000" flipH="1" flipV="1">
            <a:off x="7667314" y="2992009"/>
            <a:ext cx="1629896" cy="6951"/>
          </a:xfrm>
          <a:prstGeom prst="bentConnector5">
            <a:avLst>
              <a:gd name="adj1" fmla="val -14025"/>
              <a:gd name="adj2" fmla="val 17839332"/>
              <a:gd name="adj3" fmla="val 114025"/>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xmlns="" id="{29938CA0-F3C5-4E24-88C4-6BDADA68ACB6}"/>
              </a:ext>
            </a:extLst>
          </p:cNvPr>
          <p:cNvSpPr/>
          <p:nvPr/>
        </p:nvSpPr>
        <p:spPr>
          <a:xfrm>
            <a:off x="2552943" y="6154772"/>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load xml, dat</a:t>
            </a:r>
            <a:endParaRPr kumimoji="1" lang="ja-JP" altLang="en-US" sz="1000" dirty="0">
              <a:solidFill>
                <a:schemeClr val="tx1"/>
              </a:solidFill>
              <a:latin typeface="+mn-ea"/>
            </a:endParaRPr>
          </a:p>
        </p:txBody>
      </p:sp>
      <p:cxnSp>
        <p:nvCxnSpPr>
          <p:cNvPr id="58" name="コネクタ: カギ線 57">
            <a:extLst>
              <a:ext uri="{FF2B5EF4-FFF2-40B4-BE49-F238E27FC236}">
                <a16:creationId xmlns:a16="http://schemas.microsoft.com/office/drawing/2014/main" xmlns="" id="{9B9263B5-053E-4C8E-AADC-45371F581DEF}"/>
              </a:ext>
            </a:extLst>
          </p:cNvPr>
          <p:cNvCxnSpPr>
            <a:cxnSpLocks/>
            <a:stCxn id="45" idx="2"/>
            <a:endCxn id="66" idx="3"/>
          </p:cNvCxnSpPr>
          <p:nvPr/>
        </p:nvCxnSpPr>
        <p:spPr>
          <a:xfrm rot="5400000" flipH="1" flipV="1">
            <a:off x="3702835" y="1117618"/>
            <a:ext cx="4889596" cy="5925844"/>
          </a:xfrm>
          <a:prstGeom prst="bentConnector4">
            <a:avLst>
              <a:gd name="adj1" fmla="val -4675"/>
              <a:gd name="adj2" fmla="val 117556"/>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37">
            <a:extLst>
              <a:ext uri="{FF2B5EF4-FFF2-40B4-BE49-F238E27FC236}">
                <a16:creationId xmlns:a16="http://schemas.microsoft.com/office/drawing/2014/main" xmlns="" id="{781CA317-2506-454E-B3D3-5E08C4A666CA}"/>
              </a:ext>
            </a:extLst>
          </p:cNvPr>
          <p:cNvSpPr/>
          <p:nvPr/>
        </p:nvSpPr>
        <p:spPr>
          <a:xfrm>
            <a:off x="7847020" y="1450459"/>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camera for</a:t>
            </a:r>
          </a:p>
          <a:p>
            <a:pPr algn="ctr"/>
            <a:r>
              <a:rPr kumimoji="1" lang="en-US" altLang="ja-JP" sz="1000" dirty="0">
                <a:solidFill>
                  <a:schemeClr val="tx1"/>
                </a:solidFill>
                <a:latin typeface="+mn-ea"/>
              </a:rPr>
              <a:t>AR</a:t>
            </a:r>
            <a:endParaRPr kumimoji="1" lang="ja-JP" altLang="en-US" sz="1000" dirty="0">
              <a:solidFill>
                <a:schemeClr val="tx1"/>
              </a:solidFill>
              <a:latin typeface="+mn-ea"/>
            </a:endParaRPr>
          </a:p>
        </p:txBody>
      </p:sp>
      <p:sp>
        <p:nvSpPr>
          <p:cNvPr id="94" name="テキスト ボックス 90">
            <a:extLst>
              <a:ext uri="{FF2B5EF4-FFF2-40B4-BE49-F238E27FC236}">
                <a16:creationId xmlns:a16="http://schemas.microsoft.com/office/drawing/2014/main" xmlns="" id="{675D8F43-9F9B-4DD1-ABEB-6DF7F66C274B}"/>
              </a:ext>
            </a:extLst>
          </p:cNvPr>
          <p:cNvSpPr txBox="1"/>
          <p:nvPr/>
        </p:nvSpPr>
        <p:spPr>
          <a:xfrm>
            <a:off x="8655020" y="1973366"/>
            <a:ext cx="338570" cy="338554"/>
          </a:xfrm>
          <a:prstGeom prst="rect">
            <a:avLst/>
          </a:prstGeom>
          <a:noFill/>
        </p:spPr>
        <p:txBody>
          <a:bodyPr wrap="square" rtlCol="0">
            <a:spAutoFit/>
          </a:bodyPr>
          <a:lstStyle/>
          <a:p>
            <a:r>
              <a:rPr kumimoji="1" lang="en-US" altLang="ja-JP" sz="1600" b="1" dirty="0">
                <a:solidFill>
                  <a:srgbClr val="FF0000"/>
                </a:solidFill>
                <a:latin typeface="+mn-ea"/>
              </a:rPr>
              <a:t>2</a:t>
            </a:r>
            <a:endParaRPr kumimoji="1" lang="ja-JP" altLang="en-US" sz="1600" b="1" dirty="0">
              <a:solidFill>
                <a:srgbClr val="FF0000"/>
              </a:solidFill>
              <a:latin typeface="+mn-ea"/>
            </a:endParaRPr>
          </a:p>
        </p:txBody>
      </p:sp>
      <p:sp>
        <p:nvSpPr>
          <p:cNvPr id="99" name="正方形/長方形 4">
            <a:extLst>
              <a:ext uri="{FF2B5EF4-FFF2-40B4-BE49-F238E27FC236}">
                <a16:creationId xmlns:a16="http://schemas.microsoft.com/office/drawing/2014/main" xmlns="" id="{D1E8351C-CE17-4DBA-A7EE-FECE8DD468ED}"/>
              </a:ext>
            </a:extLst>
          </p:cNvPr>
          <p:cNvSpPr/>
          <p:nvPr/>
        </p:nvSpPr>
        <p:spPr>
          <a:xfrm>
            <a:off x="1832360" y="1207831"/>
            <a:ext cx="2704701" cy="8558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Menu:</a:t>
            </a:r>
          </a:p>
          <a:p>
            <a:pPr marL="228600" indent="-228600">
              <a:buAutoNum type="arabicPeriod"/>
            </a:pPr>
            <a:r>
              <a:rPr kumimoji="1" lang="en-US" altLang="ja-JP" sz="1000" dirty="0">
                <a:solidFill>
                  <a:schemeClr val="tx1"/>
                </a:solidFill>
                <a:latin typeface="+mn-ea"/>
              </a:rPr>
              <a:t>Scan barcode</a:t>
            </a:r>
          </a:p>
          <a:p>
            <a:pPr marL="228600" indent="-228600">
              <a:buAutoNum type="arabicPeriod"/>
            </a:pPr>
            <a:r>
              <a:rPr kumimoji="1" lang="en-US" altLang="ja-JP" sz="1000" dirty="0">
                <a:solidFill>
                  <a:schemeClr val="tx1"/>
                </a:solidFill>
                <a:latin typeface="+mn-ea"/>
              </a:rPr>
              <a:t>Input Album ID</a:t>
            </a:r>
          </a:p>
          <a:p>
            <a:pPr marL="228600" indent="-228600">
              <a:buAutoNum type="arabicPeriod"/>
            </a:pPr>
            <a:r>
              <a:rPr kumimoji="1" lang="en-US" altLang="ja-JP" sz="1000" dirty="0">
                <a:solidFill>
                  <a:schemeClr val="tx1"/>
                </a:solidFill>
                <a:latin typeface="+mn-ea"/>
              </a:rPr>
              <a:t>Scan Album</a:t>
            </a:r>
          </a:p>
          <a:p>
            <a:r>
              <a:rPr kumimoji="1" lang="ja-JP" altLang="en-US" sz="1000" dirty="0">
                <a:solidFill>
                  <a:schemeClr val="tx1"/>
                </a:solidFill>
                <a:latin typeface="+mn-ea"/>
              </a:rPr>
              <a:t>　</a:t>
            </a:r>
            <a:r>
              <a:rPr kumimoji="1" lang="en-US" altLang="en-US" sz="1000" dirty="0">
                <a:solidFill>
                  <a:schemeClr val="tx1"/>
                </a:solidFill>
                <a:latin typeface="+mn-ea"/>
              </a:rPr>
              <a:t> </a:t>
            </a:r>
            <a:r>
              <a:rPr kumimoji="1" lang="en-US" altLang="en-US" sz="1000" dirty="0" smtClean="0">
                <a:solidFill>
                  <a:schemeClr val="tx1"/>
                </a:solidFill>
                <a:latin typeface="+mn-ea"/>
              </a:rPr>
              <a:t>  </a:t>
            </a:r>
            <a:r>
              <a:rPr kumimoji="1" lang="en-US" altLang="ja-JP" sz="1000" dirty="0" smtClean="0">
                <a:solidFill>
                  <a:schemeClr val="tx1"/>
                </a:solidFill>
                <a:latin typeface="+mn-ea"/>
              </a:rPr>
              <a:t>※ </a:t>
            </a:r>
            <a:r>
              <a:rPr kumimoji="1" lang="en-US" altLang="ja-JP" sz="1000" dirty="0">
                <a:solidFill>
                  <a:schemeClr val="tx1"/>
                </a:solidFill>
                <a:latin typeface="+mn-ea"/>
              </a:rPr>
              <a:t>visible when saved albumid</a:t>
            </a:r>
          </a:p>
        </p:txBody>
      </p:sp>
      <p:cxnSp>
        <p:nvCxnSpPr>
          <p:cNvPr id="117" name="Elbow Connector 116"/>
          <p:cNvCxnSpPr>
            <a:stCxn id="49" idx="3"/>
            <a:endCxn id="49" idx="0"/>
          </p:cNvCxnSpPr>
          <p:nvPr/>
        </p:nvCxnSpPr>
        <p:spPr>
          <a:xfrm flipH="1" flipV="1">
            <a:off x="8485738" y="2180537"/>
            <a:ext cx="815341" cy="306324"/>
          </a:xfrm>
          <a:prstGeom prst="bentConnector4">
            <a:avLst>
              <a:gd name="adj1" fmla="val -51970"/>
              <a:gd name="adj2" fmla="val 1746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cxnSpLocks/>
            <a:stCxn id="99" idx="2"/>
            <a:endCxn id="18" idx="0"/>
          </p:cNvCxnSpPr>
          <p:nvPr/>
        </p:nvCxnSpPr>
        <p:spPr>
          <a:xfrm>
            <a:off x="3184711" y="2063654"/>
            <a:ext cx="0" cy="956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77">
            <a:extLst>
              <a:ext uri="{FF2B5EF4-FFF2-40B4-BE49-F238E27FC236}">
                <a16:creationId xmlns:a16="http://schemas.microsoft.com/office/drawing/2014/main" xmlns="" id="{FF409FBF-2559-4605-BFAE-60173DCE221F}"/>
              </a:ext>
            </a:extLst>
          </p:cNvPr>
          <p:cNvSpPr txBox="1"/>
          <p:nvPr/>
        </p:nvSpPr>
        <p:spPr>
          <a:xfrm>
            <a:off x="3183773" y="2730124"/>
            <a:ext cx="1382822" cy="246221"/>
          </a:xfrm>
          <a:prstGeom prst="rect">
            <a:avLst/>
          </a:prstGeom>
          <a:noFill/>
        </p:spPr>
        <p:txBody>
          <a:bodyPr wrap="square" rtlCol="0">
            <a:spAutoFit/>
          </a:bodyPr>
          <a:lstStyle/>
          <a:p>
            <a:r>
              <a:rPr kumimoji="1" lang="en-US" altLang="ja-JP" sz="1000" dirty="0">
                <a:latin typeface="+mn-ea"/>
              </a:rPr>
              <a:t>1. Scan</a:t>
            </a:r>
            <a:r>
              <a:rPr kumimoji="1" lang="ja-JP" altLang="en-US" sz="1000" dirty="0">
                <a:latin typeface="+mn-ea"/>
              </a:rPr>
              <a:t> </a:t>
            </a:r>
            <a:r>
              <a:rPr kumimoji="1" lang="en-US" altLang="ja-JP" sz="1000" dirty="0">
                <a:latin typeface="+mn-ea"/>
              </a:rPr>
              <a:t>barcode</a:t>
            </a:r>
          </a:p>
        </p:txBody>
      </p:sp>
      <p:sp>
        <p:nvSpPr>
          <p:cNvPr id="151" name="テキスト ボックス 77">
            <a:extLst>
              <a:ext uri="{FF2B5EF4-FFF2-40B4-BE49-F238E27FC236}">
                <a16:creationId xmlns:a16="http://schemas.microsoft.com/office/drawing/2014/main" xmlns="" id="{FF409FBF-2559-4605-BFAE-60173DCE221F}"/>
              </a:ext>
            </a:extLst>
          </p:cNvPr>
          <p:cNvSpPr txBox="1"/>
          <p:nvPr/>
        </p:nvSpPr>
        <p:spPr>
          <a:xfrm>
            <a:off x="5347464" y="1259613"/>
            <a:ext cx="1386918" cy="246221"/>
          </a:xfrm>
          <a:prstGeom prst="rect">
            <a:avLst/>
          </a:prstGeom>
          <a:noFill/>
        </p:spPr>
        <p:txBody>
          <a:bodyPr wrap="none" rtlCol="0">
            <a:spAutoFit/>
          </a:bodyPr>
          <a:lstStyle/>
          <a:p>
            <a:r>
              <a:rPr kumimoji="1" lang="en-US" altLang="ja-JP" sz="1000" dirty="0">
                <a:latin typeface="+mn-ea"/>
              </a:rPr>
              <a:t>Android Only: Back</a:t>
            </a:r>
          </a:p>
        </p:txBody>
      </p:sp>
      <p:sp>
        <p:nvSpPr>
          <p:cNvPr id="152" name="テキスト ボックス 90">
            <a:extLst>
              <a:ext uri="{FF2B5EF4-FFF2-40B4-BE49-F238E27FC236}">
                <a16:creationId xmlns:a16="http://schemas.microsoft.com/office/drawing/2014/main" xmlns="" id="{675D8F43-9F9B-4DD1-ABEB-6DF7F66C274B}"/>
              </a:ext>
            </a:extLst>
          </p:cNvPr>
          <p:cNvSpPr txBox="1"/>
          <p:nvPr/>
        </p:nvSpPr>
        <p:spPr>
          <a:xfrm>
            <a:off x="2112916" y="557161"/>
            <a:ext cx="338570" cy="338554"/>
          </a:xfrm>
          <a:prstGeom prst="rect">
            <a:avLst/>
          </a:prstGeom>
          <a:noFill/>
        </p:spPr>
        <p:txBody>
          <a:bodyPr wrap="square" rtlCol="0">
            <a:spAutoFit/>
          </a:bodyPr>
          <a:lstStyle/>
          <a:p>
            <a:r>
              <a:rPr kumimoji="1" lang="en-US" altLang="ja-JP" sz="1600" b="1" dirty="0">
                <a:solidFill>
                  <a:srgbClr val="FF0000"/>
                </a:solidFill>
                <a:latin typeface="+mn-ea"/>
              </a:rPr>
              <a:t>1</a:t>
            </a:r>
            <a:endParaRPr kumimoji="1" lang="ja-JP" altLang="en-US" sz="1600" b="1" dirty="0">
              <a:solidFill>
                <a:srgbClr val="FF0000"/>
              </a:solidFill>
              <a:latin typeface="+mn-ea"/>
            </a:endParaRPr>
          </a:p>
        </p:txBody>
      </p:sp>
      <p:sp>
        <p:nvSpPr>
          <p:cNvPr id="156" name="フローチャート: 判断 43">
            <a:extLst>
              <a:ext uri="{FF2B5EF4-FFF2-40B4-BE49-F238E27FC236}">
                <a16:creationId xmlns:a16="http://schemas.microsoft.com/office/drawing/2014/main" xmlns="" id="{59BAB35E-BF5E-45DC-B3A2-B81DF37D9E28}"/>
              </a:ext>
            </a:extLst>
          </p:cNvPr>
          <p:cNvSpPr/>
          <p:nvPr/>
        </p:nvSpPr>
        <p:spPr>
          <a:xfrm>
            <a:off x="2369369" y="5331121"/>
            <a:ext cx="1630682"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Is data changed ?</a:t>
            </a:r>
            <a:endParaRPr kumimoji="1" lang="ja-JP" altLang="en-US" sz="1000" dirty="0">
              <a:solidFill>
                <a:schemeClr val="tx1"/>
              </a:solidFill>
              <a:latin typeface="+mn-ea"/>
            </a:endParaRPr>
          </a:p>
        </p:txBody>
      </p:sp>
      <p:cxnSp>
        <p:nvCxnSpPr>
          <p:cNvPr id="158" name="Straight Arrow Connector 157"/>
          <p:cNvCxnSpPr>
            <a:stCxn id="29" idx="2"/>
            <a:endCxn id="156" idx="0"/>
          </p:cNvCxnSpPr>
          <p:nvPr/>
        </p:nvCxnSpPr>
        <p:spPr>
          <a:xfrm flipH="1">
            <a:off x="3184710" y="5040615"/>
            <a:ext cx="1" cy="290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156" idx="2"/>
            <a:endCxn id="45" idx="0"/>
          </p:cNvCxnSpPr>
          <p:nvPr/>
        </p:nvCxnSpPr>
        <p:spPr>
          <a:xfrm>
            <a:off x="3184710" y="5943769"/>
            <a:ext cx="1" cy="211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テキスト ボックス 50">
            <a:extLst>
              <a:ext uri="{FF2B5EF4-FFF2-40B4-BE49-F238E27FC236}">
                <a16:creationId xmlns:a16="http://schemas.microsoft.com/office/drawing/2014/main" xmlns="" id="{EC46A763-4DAB-4498-A731-AD18BD8A0213}"/>
              </a:ext>
            </a:extLst>
          </p:cNvPr>
          <p:cNvSpPr txBox="1"/>
          <p:nvPr/>
        </p:nvSpPr>
        <p:spPr>
          <a:xfrm>
            <a:off x="3239871" y="5865222"/>
            <a:ext cx="451507" cy="246221"/>
          </a:xfrm>
          <a:prstGeom prst="rect">
            <a:avLst/>
          </a:prstGeom>
          <a:noFill/>
        </p:spPr>
        <p:txBody>
          <a:bodyPr wrap="square" rtlCol="0">
            <a:spAutoFit/>
          </a:bodyPr>
          <a:lstStyle/>
          <a:p>
            <a:r>
              <a:rPr kumimoji="1" lang="en-US" altLang="ja-JP" sz="1000" dirty="0">
                <a:latin typeface="+mn-ea"/>
              </a:rPr>
              <a:t>yes</a:t>
            </a:r>
            <a:endParaRPr kumimoji="1" lang="ja-JP" altLang="en-US" sz="1000" dirty="0">
              <a:latin typeface="+mn-ea"/>
            </a:endParaRPr>
          </a:p>
        </p:txBody>
      </p:sp>
      <p:cxnSp>
        <p:nvCxnSpPr>
          <p:cNvPr id="174" name="Elbow Connector 173"/>
          <p:cNvCxnSpPr>
            <a:stCxn id="156" idx="3"/>
            <a:endCxn id="66" idx="3"/>
          </p:cNvCxnSpPr>
          <p:nvPr/>
        </p:nvCxnSpPr>
        <p:spPr>
          <a:xfrm flipV="1">
            <a:off x="4000051" y="1635742"/>
            <a:ext cx="5110504" cy="4001703"/>
          </a:xfrm>
          <a:prstGeom prst="bentConnector3">
            <a:avLst>
              <a:gd name="adj1" fmla="val 120356"/>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テキスト ボックス 58">
            <a:extLst>
              <a:ext uri="{FF2B5EF4-FFF2-40B4-BE49-F238E27FC236}">
                <a16:creationId xmlns:a16="http://schemas.microsoft.com/office/drawing/2014/main" xmlns="" id="{E3188AE9-C2A6-4811-B984-EAC531526FE3}"/>
              </a:ext>
            </a:extLst>
          </p:cNvPr>
          <p:cNvSpPr txBox="1"/>
          <p:nvPr/>
        </p:nvSpPr>
        <p:spPr>
          <a:xfrm>
            <a:off x="4003598" y="5592189"/>
            <a:ext cx="451507" cy="246221"/>
          </a:xfrm>
          <a:prstGeom prst="rect">
            <a:avLst/>
          </a:prstGeom>
          <a:noFill/>
        </p:spPr>
        <p:txBody>
          <a:bodyPr wrap="square" rtlCol="0">
            <a:spAutoFit/>
          </a:bodyPr>
          <a:lstStyle/>
          <a:p>
            <a:r>
              <a:rPr kumimoji="1" lang="en-US" altLang="ja-JP" sz="1000" dirty="0">
                <a:latin typeface="+mn-ea"/>
              </a:rPr>
              <a:t>no</a:t>
            </a:r>
            <a:endParaRPr kumimoji="1" lang="ja-JP" altLang="en-US" sz="1000" dirty="0">
              <a:latin typeface="+mn-ea"/>
            </a:endParaRPr>
          </a:p>
        </p:txBody>
      </p:sp>
      <p:sp>
        <p:nvSpPr>
          <p:cNvPr id="54" name="正方形/長方形 4">
            <a:extLst>
              <a:ext uri="{FF2B5EF4-FFF2-40B4-BE49-F238E27FC236}">
                <a16:creationId xmlns:a16="http://schemas.microsoft.com/office/drawing/2014/main" xmlns="" id="{07135545-C4CA-4E32-BCC6-3F1B6E865050}"/>
              </a:ext>
            </a:extLst>
          </p:cNvPr>
          <p:cNvSpPr/>
          <p:nvPr/>
        </p:nvSpPr>
        <p:spPr>
          <a:xfrm>
            <a:off x="829079" y="3019731"/>
            <a:ext cx="1062511" cy="4241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Open</a:t>
            </a:r>
            <a:r>
              <a:rPr kumimoji="1" lang="ja-JP" altLang="en-US" sz="1000" dirty="0">
                <a:solidFill>
                  <a:schemeClr val="tx1"/>
                </a:solidFill>
                <a:latin typeface="+mn-ea"/>
              </a:rPr>
              <a:t> </a:t>
            </a:r>
            <a:r>
              <a:rPr kumimoji="1" lang="en-US" altLang="ja-JP" sz="1000" dirty="0">
                <a:solidFill>
                  <a:schemeClr val="tx1"/>
                </a:solidFill>
                <a:latin typeface="+mn-ea"/>
              </a:rPr>
              <a:t>Input dialog</a:t>
            </a:r>
          </a:p>
        </p:txBody>
      </p:sp>
      <p:sp>
        <p:nvSpPr>
          <p:cNvPr id="55" name="テキスト ボックス 77">
            <a:extLst>
              <a:ext uri="{FF2B5EF4-FFF2-40B4-BE49-F238E27FC236}">
                <a16:creationId xmlns:a16="http://schemas.microsoft.com/office/drawing/2014/main" xmlns="" id="{2D46DC06-E76B-42C7-93FC-199AEFEE88DF}"/>
              </a:ext>
            </a:extLst>
          </p:cNvPr>
          <p:cNvSpPr txBox="1"/>
          <p:nvPr/>
        </p:nvSpPr>
        <p:spPr>
          <a:xfrm>
            <a:off x="671897" y="2529320"/>
            <a:ext cx="732784" cy="400110"/>
          </a:xfrm>
          <a:prstGeom prst="rect">
            <a:avLst/>
          </a:prstGeom>
          <a:noFill/>
        </p:spPr>
        <p:txBody>
          <a:bodyPr wrap="square" rtlCol="0">
            <a:spAutoFit/>
          </a:bodyPr>
          <a:lstStyle/>
          <a:p>
            <a:r>
              <a:rPr kumimoji="1" lang="en-US" altLang="ja-JP" sz="1000" dirty="0">
                <a:latin typeface="+mn-ea"/>
              </a:rPr>
              <a:t>2. Input </a:t>
            </a:r>
            <a:r>
              <a:rPr kumimoji="1" lang="en-US" altLang="ja-JP" sz="1000" dirty="0" err="1">
                <a:latin typeface="+mn-ea"/>
              </a:rPr>
              <a:t>AlbumID</a:t>
            </a:r>
            <a:endParaRPr kumimoji="1" lang="en-US" altLang="ja-JP" sz="1000" dirty="0">
              <a:latin typeface="+mn-ea"/>
            </a:endParaRPr>
          </a:p>
        </p:txBody>
      </p:sp>
      <p:cxnSp>
        <p:nvCxnSpPr>
          <p:cNvPr id="56" name="Elbow Connector 130">
            <a:extLst>
              <a:ext uri="{FF2B5EF4-FFF2-40B4-BE49-F238E27FC236}">
                <a16:creationId xmlns:a16="http://schemas.microsoft.com/office/drawing/2014/main" xmlns="" id="{68741BD4-0677-4B59-A353-2FDB9E10CF8E}"/>
              </a:ext>
            </a:extLst>
          </p:cNvPr>
          <p:cNvCxnSpPr>
            <a:cxnSpLocks/>
            <a:stCxn id="99" idx="1"/>
            <a:endCxn id="54" idx="0"/>
          </p:cNvCxnSpPr>
          <p:nvPr/>
        </p:nvCxnSpPr>
        <p:spPr>
          <a:xfrm rot="10800000" flipV="1">
            <a:off x="1360336" y="1635743"/>
            <a:ext cx="472025" cy="1383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130">
            <a:extLst>
              <a:ext uri="{FF2B5EF4-FFF2-40B4-BE49-F238E27FC236}">
                <a16:creationId xmlns:a16="http://schemas.microsoft.com/office/drawing/2014/main" xmlns="" id="{E56192AB-DA6A-4AC3-A408-97CADFDEEB70}"/>
              </a:ext>
            </a:extLst>
          </p:cNvPr>
          <p:cNvCxnSpPr>
            <a:cxnSpLocks/>
            <a:stCxn id="54" idx="2"/>
            <a:endCxn id="156" idx="0"/>
          </p:cNvCxnSpPr>
          <p:nvPr/>
        </p:nvCxnSpPr>
        <p:spPr>
          <a:xfrm rot="16200000" flipH="1">
            <a:off x="1328912" y="3475322"/>
            <a:ext cx="1887221" cy="1824375"/>
          </a:xfrm>
          <a:prstGeom prst="bentConnector3">
            <a:avLst>
              <a:gd name="adj1" fmla="val 909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48">
            <a:extLst>
              <a:ext uri="{FF2B5EF4-FFF2-40B4-BE49-F238E27FC236}">
                <a16:creationId xmlns:a16="http://schemas.microsoft.com/office/drawing/2014/main" xmlns="" id="{3997E68C-7A4B-413E-B21F-9E23105F5B9C}"/>
              </a:ext>
            </a:extLst>
          </p:cNvPr>
          <p:cNvCxnSpPr>
            <a:cxnSpLocks/>
            <a:stCxn id="99" idx="1"/>
            <a:endCxn id="60" idx="3"/>
          </p:cNvCxnSpPr>
          <p:nvPr/>
        </p:nvCxnSpPr>
        <p:spPr>
          <a:xfrm flipH="1">
            <a:off x="1058426" y="1635743"/>
            <a:ext cx="7739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77">
            <a:extLst>
              <a:ext uri="{FF2B5EF4-FFF2-40B4-BE49-F238E27FC236}">
                <a16:creationId xmlns:a16="http://schemas.microsoft.com/office/drawing/2014/main" xmlns="" id="{657CB663-6F04-498F-9668-A18571C05C3D}"/>
              </a:ext>
            </a:extLst>
          </p:cNvPr>
          <p:cNvSpPr txBox="1"/>
          <p:nvPr/>
        </p:nvSpPr>
        <p:spPr>
          <a:xfrm>
            <a:off x="253941" y="1199873"/>
            <a:ext cx="1106393" cy="246221"/>
          </a:xfrm>
          <a:prstGeom prst="rect">
            <a:avLst/>
          </a:prstGeom>
          <a:noFill/>
        </p:spPr>
        <p:txBody>
          <a:bodyPr wrap="none" rtlCol="0">
            <a:spAutoFit/>
          </a:bodyPr>
          <a:lstStyle/>
          <a:p>
            <a:r>
              <a:rPr kumimoji="1" lang="en-US" altLang="ja-JP" sz="1000" dirty="0">
                <a:latin typeface="+mn-ea"/>
              </a:rPr>
              <a:t>Android: Back </a:t>
            </a:r>
          </a:p>
        </p:txBody>
      </p:sp>
      <p:sp>
        <p:nvSpPr>
          <p:cNvPr id="60" name="正方形/長方形 59">
            <a:extLst>
              <a:ext uri="{FF2B5EF4-FFF2-40B4-BE49-F238E27FC236}">
                <a16:creationId xmlns:a16="http://schemas.microsoft.com/office/drawing/2014/main" xmlns="" id="{6FF7950A-2E46-4218-8F06-3F81ECDC4C60}"/>
              </a:ext>
            </a:extLst>
          </p:cNvPr>
          <p:cNvSpPr/>
          <p:nvPr/>
        </p:nvSpPr>
        <p:spPr>
          <a:xfrm>
            <a:off x="356465" y="1477517"/>
            <a:ext cx="701961" cy="3164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End</a:t>
            </a:r>
            <a:endParaRPr kumimoji="1" lang="ja-JP" altLang="en-US" sz="1000" dirty="0">
              <a:solidFill>
                <a:schemeClr val="tx1"/>
              </a:solidFill>
              <a:latin typeface="+mn-ea"/>
            </a:endParaRPr>
          </a:p>
        </p:txBody>
      </p:sp>
      <p:cxnSp>
        <p:nvCxnSpPr>
          <p:cNvPr id="61" name="Elbow Connector 130">
            <a:extLst>
              <a:ext uri="{FF2B5EF4-FFF2-40B4-BE49-F238E27FC236}">
                <a16:creationId xmlns:a16="http://schemas.microsoft.com/office/drawing/2014/main" xmlns="" id="{08DC8CD7-FF15-47B1-96C2-1D664708BA4D}"/>
              </a:ext>
            </a:extLst>
          </p:cNvPr>
          <p:cNvCxnSpPr>
            <a:cxnSpLocks/>
            <a:stCxn id="29" idx="1"/>
          </p:cNvCxnSpPr>
          <p:nvPr/>
        </p:nvCxnSpPr>
        <p:spPr>
          <a:xfrm rot="10800000">
            <a:off x="2075159" y="2056148"/>
            <a:ext cx="477784" cy="27991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xmlns="" id="{4E8F9D61-E9F1-4159-9410-6EA6E0898A8D}"/>
              </a:ext>
            </a:extLst>
          </p:cNvPr>
          <p:cNvSpPr txBox="1"/>
          <p:nvPr/>
        </p:nvSpPr>
        <p:spPr>
          <a:xfrm>
            <a:off x="2083354" y="4559805"/>
            <a:ext cx="494046" cy="246221"/>
          </a:xfrm>
          <a:prstGeom prst="rect">
            <a:avLst/>
          </a:prstGeom>
          <a:noFill/>
        </p:spPr>
        <p:txBody>
          <a:bodyPr wrap="none" rtlCol="0">
            <a:spAutoFit/>
          </a:bodyPr>
          <a:lstStyle/>
          <a:p>
            <a:r>
              <a:rPr kumimoji="1" lang="en-US" altLang="ja-JP" sz="1000" dirty="0">
                <a:latin typeface="+mn-ea"/>
              </a:rPr>
              <a:t>error</a:t>
            </a:r>
            <a:endParaRPr kumimoji="1" lang="ja-JP" altLang="en-US" sz="1000" dirty="0">
              <a:latin typeface="+mn-ea"/>
            </a:endParaRPr>
          </a:p>
        </p:txBody>
      </p:sp>
      <p:cxnSp>
        <p:nvCxnSpPr>
          <p:cNvPr id="28" name="Elbow Connector 27"/>
          <p:cNvCxnSpPr>
            <a:stCxn id="99" idx="2"/>
            <a:endCxn id="7" idx="1"/>
          </p:cNvCxnSpPr>
          <p:nvPr/>
        </p:nvCxnSpPr>
        <p:spPr>
          <a:xfrm rot="16200000" flipH="1">
            <a:off x="3882591" y="1365774"/>
            <a:ext cx="333115" cy="17288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66" idx="1"/>
            <a:endCxn id="99" idx="3"/>
          </p:cNvCxnSpPr>
          <p:nvPr/>
        </p:nvCxnSpPr>
        <p:spPr>
          <a:xfrm flipH="1">
            <a:off x="4537061" y="1635742"/>
            <a:ext cx="33099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2"/>
            <a:endCxn id="29" idx="3"/>
          </p:cNvCxnSpPr>
          <p:nvPr/>
        </p:nvCxnSpPr>
        <p:spPr>
          <a:xfrm rot="5400000">
            <a:off x="3673377" y="2846195"/>
            <a:ext cx="2152239" cy="18660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 idx="2"/>
            <a:endCxn id="99" idx="0"/>
          </p:cNvCxnSpPr>
          <p:nvPr/>
        </p:nvCxnSpPr>
        <p:spPr>
          <a:xfrm>
            <a:off x="3184711" y="781605"/>
            <a:ext cx="0" cy="42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7" idx="0"/>
            <a:endCxn id="99" idx="3"/>
          </p:cNvCxnSpPr>
          <p:nvPr/>
        </p:nvCxnSpPr>
        <p:spPr>
          <a:xfrm rot="16200000" flipV="1">
            <a:off x="4882436" y="1290368"/>
            <a:ext cx="454702" cy="1145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テキスト ボックス 50">
            <a:extLst>
              <a:ext uri="{FF2B5EF4-FFF2-40B4-BE49-F238E27FC236}">
                <a16:creationId xmlns:a16="http://schemas.microsoft.com/office/drawing/2014/main" xmlns="" id="{EC46A763-4DAB-4498-A731-AD18BD8A0213}"/>
              </a:ext>
            </a:extLst>
          </p:cNvPr>
          <p:cNvSpPr txBox="1"/>
          <p:nvPr/>
        </p:nvSpPr>
        <p:spPr>
          <a:xfrm>
            <a:off x="5640327" y="2742587"/>
            <a:ext cx="451507" cy="246221"/>
          </a:xfrm>
          <a:prstGeom prst="rect">
            <a:avLst/>
          </a:prstGeom>
          <a:noFill/>
        </p:spPr>
        <p:txBody>
          <a:bodyPr wrap="square" rtlCol="0">
            <a:spAutoFit/>
          </a:bodyPr>
          <a:lstStyle/>
          <a:p>
            <a:r>
              <a:rPr kumimoji="1" lang="en-US" altLang="ja-JP" sz="1000" dirty="0">
                <a:latin typeface="+mn-ea"/>
              </a:rPr>
              <a:t>yes</a:t>
            </a:r>
            <a:endParaRPr kumimoji="1" lang="ja-JP" altLang="en-US" sz="1000" dirty="0">
              <a:latin typeface="+mn-ea"/>
            </a:endParaRPr>
          </a:p>
        </p:txBody>
      </p:sp>
      <p:sp>
        <p:nvSpPr>
          <p:cNvPr id="95" name="テキスト ボックス 50">
            <a:extLst>
              <a:ext uri="{FF2B5EF4-FFF2-40B4-BE49-F238E27FC236}">
                <a16:creationId xmlns:a16="http://schemas.microsoft.com/office/drawing/2014/main" xmlns="" id="{EC46A763-4DAB-4498-A731-AD18BD8A0213}"/>
              </a:ext>
            </a:extLst>
          </p:cNvPr>
          <p:cNvSpPr txBox="1"/>
          <p:nvPr/>
        </p:nvSpPr>
        <p:spPr>
          <a:xfrm>
            <a:off x="5662724" y="1736369"/>
            <a:ext cx="451507" cy="246221"/>
          </a:xfrm>
          <a:prstGeom prst="rect">
            <a:avLst/>
          </a:prstGeom>
          <a:noFill/>
        </p:spPr>
        <p:txBody>
          <a:bodyPr wrap="square" rtlCol="0">
            <a:spAutoFit/>
          </a:bodyPr>
          <a:lstStyle/>
          <a:p>
            <a:r>
              <a:rPr kumimoji="1" lang="en-US" altLang="ja-JP" sz="1000" dirty="0">
                <a:latin typeface="+mn-ea"/>
              </a:rPr>
              <a:t>no</a:t>
            </a:r>
            <a:endParaRPr kumimoji="1" lang="ja-JP" altLang="en-US" sz="1000" dirty="0">
              <a:latin typeface="+mn-ea"/>
            </a:endParaRPr>
          </a:p>
        </p:txBody>
      </p:sp>
      <p:sp>
        <p:nvSpPr>
          <p:cNvPr id="62" name="テキスト ボックス 77">
            <a:extLst>
              <a:ext uri="{FF2B5EF4-FFF2-40B4-BE49-F238E27FC236}">
                <a16:creationId xmlns:a16="http://schemas.microsoft.com/office/drawing/2014/main" xmlns="" id="{97C04645-6110-41DF-A5B1-5821DD9207A8}"/>
              </a:ext>
            </a:extLst>
          </p:cNvPr>
          <p:cNvSpPr txBox="1"/>
          <p:nvPr/>
        </p:nvSpPr>
        <p:spPr>
          <a:xfrm>
            <a:off x="7050104" y="4597273"/>
            <a:ext cx="3046027" cy="246221"/>
          </a:xfrm>
          <a:prstGeom prst="rect">
            <a:avLst/>
          </a:prstGeom>
          <a:noFill/>
        </p:spPr>
        <p:txBody>
          <a:bodyPr wrap="none" rtlCol="0">
            <a:spAutoFit/>
          </a:bodyPr>
          <a:lstStyle/>
          <a:p>
            <a:r>
              <a:rPr kumimoji="1" lang="en-US" altLang="ja-JP" sz="1000" dirty="0">
                <a:latin typeface="+mn-ea"/>
              </a:rPr>
              <a:t>iOS: Can’t stop the process by program code.</a:t>
            </a:r>
          </a:p>
        </p:txBody>
      </p:sp>
      <p:sp>
        <p:nvSpPr>
          <p:cNvPr id="65" name="タイトル 1">
            <a:extLst>
              <a:ext uri="{FF2B5EF4-FFF2-40B4-BE49-F238E27FC236}">
                <a16:creationId xmlns:a16="http://schemas.microsoft.com/office/drawing/2014/main" xmlns="" id="{A358F85F-650F-4ED1-BA1A-A93B2DF20E2B}"/>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処理フロー図</a:t>
            </a:r>
            <a:r>
              <a:rPr lang="en-US" altLang="ja-JP" dirty="0"/>
              <a:t> </a:t>
            </a:r>
            <a:r>
              <a:rPr lang="ja-JP" altLang="en-US" dirty="0" smtClean="0"/>
              <a:t>（</a:t>
            </a:r>
            <a:r>
              <a:rPr lang="en-US" altLang="ja-JP" dirty="0" smtClean="0"/>
              <a:t>AR</a:t>
            </a:r>
            <a:r>
              <a:rPr lang="ja-JP" altLang="en-US" dirty="0" smtClean="0"/>
              <a:t>アプリ）</a:t>
            </a:r>
            <a:endParaRPr kumimoji="1" lang="ja-JP" altLang="en-US" dirty="0"/>
          </a:p>
        </p:txBody>
      </p:sp>
    </p:spTree>
    <p:extLst>
      <p:ext uri="{BB962C8B-B14F-4D97-AF65-F5344CB8AC3E}">
        <p14:creationId xmlns:p14="http://schemas.microsoft.com/office/powerpoint/2010/main" val="563749701"/>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ウィスプ">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プレゼンテーション1" id="{E6564793-4896-4E0C-8801-A9230543B816}" vid="{FD5737D2-78B0-4D47-8894-10CDEF9A2F6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パワーポイント_テンプレート</Template>
  <TotalTime>1493</TotalTime>
  <Words>1684</Words>
  <Application>Microsoft Macintosh PowerPoint</Application>
  <PresentationFormat>ユーザー設定</PresentationFormat>
  <Paragraphs>442</Paragraphs>
  <Slides>21</Slides>
  <Notes>1</Notes>
  <HiddenSlides>0</HiddenSlides>
  <MMClips>0</MMClip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ウィスプ</vt:lpstr>
      <vt:lpstr>PowerPoint プレゼンテーション</vt:lpstr>
      <vt:lpstr>改訂履歴</vt:lpstr>
      <vt:lpstr>目次</vt:lpstr>
      <vt:lpstr>1. システム俯瞰</vt:lpstr>
      <vt:lpstr>1. インフラ構成図 (v2.2.0)</vt:lpstr>
      <vt:lpstr>2. セキュリティ</vt:lpstr>
      <vt:lpstr>2. ARアプリ (iOS, Android)</vt:lpstr>
      <vt:lpstr>1. 処理フロー</vt:lpstr>
      <vt:lpstr>2. 処理フロー図 （ARアプリ）</vt:lpstr>
      <vt:lpstr>3. データ構造</vt:lpstr>
      <vt:lpstr>4. API仕様  アルバム情報を取得する</vt:lpstr>
      <vt:lpstr>5. 画面遷移</vt:lpstr>
      <vt:lpstr>6. 画面設計 (2/6)</vt:lpstr>
      <vt:lpstr>6. 画面設計 (6/6)</vt:lpstr>
      <vt:lpstr>6. 画面設計 (6/6)</vt:lpstr>
      <vt:lpstr>3. 管理画面 (Web)</vt:lpstr>
      <vt:lpstr>1. 画面フロー図 （管理機能）</vt:lpstr>
      <vt:lpstr>4. 開発プロジェクト</vt:lpstr>
      <vt:lpstr>1. システム構成</vt:lpstr>
      <vt:lpstr>2. ランニングコストについて</vt:lpstr>
      <vt:lpstr>3. 10月末納品時の残作業について</vt:lpstr>
    </vt:vector>
  </TitlesOfParts>
  <Company>株式会社ウエトマエ</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株式会社Ms 御中 卒アルAR プラットフォーム構築 見積仕様書 No. 019-001-0001-00</dc:title>
  <dc:creator>山口 亮太</dc:creator>
  <cp:lastModifiedBy>Tomohiro Ishiguro</cp:lastModifiedBy>
  <cp:revision>216</cp:revision>
  <dcterms:created xsi:type="dcterms:W3CDTF">2019-08-31T11:57:52Z</dcterms:created>
  <dcterms:modified xsi:type="dcterms:W3CDTF">2020-09-14T05:35:48Z</dcterms:modified>
</cp:coreProperties>
</file>